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9" Type="http://schemas.openxmlformats.org/officeDocument/2006/relationships/slideLayout" Target="../slideLayouts/slideLayout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7" Type="http://schemas.openxmlformats.org/officeDocument/2006/relationships/slideLayout" Target="../slideLayouts/slideLayout1.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9" Type="http://schemas.openxmlformats.org/officeDocument/2006/relationships/slideLayout" Target="../slideLayouts/slideLayout1.xml"/><Relationship Id="rId10"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9" Type="http://schemas.openxmlformats.org/officeDocument/2006/relationships/slideLayout" Target="../slideLayouts/slideLayout1.xml"/><Relationship Id="rId10"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1" Type="http://schemas.openxmlformats.org/officeDocument/2006/relationships/slideLayout" Target="../slideLayouts/slideLayout1.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2216468"/>
            <a:ext cx="7415927" cy="2241233"/>
          </a:xfrm>
          <a:prstGeom prst="rect">
            <a:avLst/>
          </a:prstGeom>
          <a:noFill/>
          <a:ln/>
        </p:spPr>
        <p:txBody>
          <a:bodyPr wrap="square" rtlCol="0" anchor="t"/>
          <a:lstStyle/>
          <a:p>
            <a:pPr indent="0" marL="0">
              <a:lnSpc>
                <a:spcPts val="8825"/>
              </a:lnSpc>
              <a:buNone/>
            </a:pPr>
            <a:r>
              <a:rPr lang="en-US" sz="7060" b="1" dirty="0">
                <a:solidFill>
                  <a:srgbClr val="7068F4"/>
                </a:solidFill>
                <a:latin typeface="Barlow" pitchFamily="34" charset="0"/>
                <a:ea typeface="Barlow" pitchFamily="34" charset="-122"/>
                <a:cs typeface="Barlow" pitchFamily="34" charset="-120"/>
              </a:rPr>
              <a:t>PDF to Music_chord</a:t>
            </a:r>
            <a:endParaRPr lang="en-US" sz="7060" dirty="0"/>
          </a:p>
        </p:txBody>
      </p:sp>
      <p:sp>
        <p:nvSpPr>
          <p:cNvPr id="6" name="Text 2"/>
          <p:cNvSpPr/>
          <p:nvPr/>
        </p:nvSpPr>
        <p:spPr>
          <a:xfrm>
            <a:off x="864037" y="4827984"/>
            <a:ext cx="7415927" cy="1185148"/>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이 프로젝트는 PDF에 포함된 악보 정보를 추출하고 음악 코드로 변환하여 데이터 분석을 통해 코드 진행과 시대 별 트렌드를 파악하는 것을 목표로 하고 있습니다.</a:t>
            </a: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789432"/>
          </a:xfrm>
          <a:prstGeom prst="rect">
            <a:avLst/>
          </a:prstGeom>
          <a:solidFill>
            <a:srgbClr val="EEEFF5"/>
          </a:solidFill>
          <a:ln/>
        </p:spPr>
      </p:sp>
      <p:sp>
        <p:nvSpPr>
          <p:cNvPr id="4" name="Text 1"/>
          <p:cNvSpPr/>
          <p:nvPr/>
        </p:nvSpPr>
        <p:spPr>
          <a:xfrm>
            <a:off x="1330881" y="572333"/>
            <a:ext cx="4381976" cy="547688"/>
          </a:xfrm>
          <a:prstGeom prst="rect">
            <a:avLst/>
          </a:prstGeom>
          <a:noFill/>
          <a:ln/>
        </p:spPr>
        <p:txBody>
          <a:bodyPr wrap="none" rtlCol="0" anchor="t"/>
          <a:lstStyle/>
          <a:p>
            <a:pPr indent="0" marL="0">
              <a:lnSpc>
                <a:spcPts val="4313"/>
              </a:lnSpc>
              <a:buNone/>
            </a:pPr>
            <a:r>
              <a:rPr lang="en-US" sz="3450" b="1" dirty="0">
                <a:solidFill>
                  <a:srgbClr val="7068F4"/>
                </a:solidFill>
                <a:latin typeface="Barlow" pitchFamily="34" charset="0"/>
                <a:ea typeface="Barlow" pitchFamily="34" charset="-122"/>
                <a:cs typeface="Barlow" pitchFamily="34" charset="-120"/>
              </a:rPr>
              <a:t>Text 정보 분리</a:t>
            </a:r>
            <a:endParaRPr lang="en-US" sz="3450" dirty="0"/>
          </a:p>
        </p:txBody>
      </p:sp>
      <p:pic>
        <p:nvPicPr>
          <p:cNvPr id="5" name="Image 1" descr="preencoded.png">    </p:cNvPr>
          <p:cNvPicPr>
            <a:picLocks noChangeAspect="1"/>
          </p:cNvPicPr>
          <p:nvPr/>
        </p:nvPicPr>
        <p:blipFill>
          <a:blip r:embed="rId2"/>
          <a:stretch>
            <a:fillRect/>
          </a:stretch>
        </p:blipFill>
        <p:spPr>
          <a:xfrm>
            <a:off x="1359575" y="3053477"/>
            <a:ext cx="5672971" cy="827008"/>
          </a:xfrm>
          <a:prstGeom prst="rect">
            <a:avLst/>
          </a:prstGeom>
        </p:spPr>
      </p:pic>
      <p:sp>
        <p:nvSpPr>
          <p:cNvPr id="6" name="Text 2"/>
          <p:cNvSpPr/>
          <p:nvPr/>
        </p:nvSpPr>
        <p:spPr>
          <a:xfrm>
            <a:off x="2552700" y="3261598"/>
            <a:ext cx="3286482" cy="410766"/>
          </a:xfrm>
          <a:prstGeom prst="rect">
            <a:avLst/>
          </a:prstGeom>
          <a:noFill/>
          <a:ln/>
        </p:spPr>
        <p:txBody>
          <a:bodyPr wrap="none" rtlCol="0" anchor="t"/>
          <a:lstStyle/>
          <a:p>
            <a:pPr algn="ctr" indent="0" marL="0">
              <a:lnSpc>
                <a:spcPts val="3235"/>
              </a:lnSpc>
              <a:buNone/>
            </a:pPr>
            <a:r>
              <a:rPr lang="en-US" sz="2588" b="1" dirty="0">
                <a:solidFill>
                  <a:srgbClr val="272525"/>
                </a:solidFill>
                <a:latin typeface="Barlow" pitchFamily="34" charset="0"/>
                <a:ea typeface="Barlow" pitchFamily="34" charset="-122"/>
                <a:cs typeface="Barlow" pitchFamily="34" charset="-120"/>
              </a:rPr>
              <a:t>제목 및 정보 제거</a:t>
            </a:r>
            <a:endParaRPr lang="en-US" sz="2588" dirty="0"/>
          </a:p>
        </p:txBody>
      </p:sp>
      <p:pic>
        <p:nvPicPr>
          <p:cNvPr id="7" name="Image 2" descr="preencoded.png">    </p:cNvPr>
          <p:cNvPicPr>
            <a:picLocks noChangeAspect="1"/>
          </p:cNvPicPr>
          <p:nvPr/>
        </p:nvPicPr>
        <p:blipFill>
          <a:blip r:embed="rId3"/>
          <a:stretch>
            <a:fillRect/>
          </a:stretch>
        </p:blipFill>
        <p:spPr>
          <a:xfrm>
            <a:off x="1749504" y="3932515"/>
            <a:ext cx="4892993" cy="827008"/>
          </a:xfrm>
          <a:prstGeom prst="rect">
            <a:avLst/>
          </a:prstGeom>
        </p:spPr>
      </p:pic>
      <p:sp>
        <p:nvSpPr>
          <p:cNvPr id="8" name="Text 3"/>
          <p:cNvSpPr/>
          <p:nvPr/>
        </p:nvSpPr>
        <p:spPr>
          <a:xfrm>
            <a:off x="2552700" y="4140637"/>
            <a:ext cx="3286482" cy="410766"/>
          </a:xfrm>
          <a:prstGeom prst="rect">
            <a:avLst/>
          </a:prstGeom>
          <a:noFill/>
          <a:ln/>
        </p:spPr>
        <p:txBody>
          <a:bodyPr wrap="none" rtlCol="0" anchor="t"/>
          <a:lstStyle/>
          <a:p>
            <a:pPr algn="ctr" indent="0" marL="0">
              <a:lnSpc>
                <a:spcPts val="3235"/>
              </a:lnSpc>
              <a:buNone/>
            </a:pPr>
            <a:r>
              <a:rPr lang="en-US" sz="2588" b="1" dirty="0">
                <a:solidFill>
                  <a:srgbClr val="272525"/>
                </a:solidFill>
                <a:latin typeface="Barlow" pitchFamily="34" charset="0"/>
                <a:ea typeface="Barlow" pitchFamily="34" charset="-122"/>
                <a:cs typeface="Barlow" pitchFamily="34" charset="-120"/>
              </a:rPr>
              <a:t>Key 분리</a:t>
            </a:r>
            <a:endParaRPr lang="en-US" sz="2588" dirty="0"/>
          </a:p>
        </p:txBody>
      </p:sp>
      <p:pic>
        <p:nvPicPr>
          <p:cNvPr id="9" name="Image 3" descr="preencoded.png">    </p:cNvPr>
          <p:cNvPicPr>
            <a:picLocks noChangeAspect="1"/>
          </p:cNvPicPr>
          <p:nvPr/>
        </p:nvPicPr>
        <p:blipFill>
          <a:blip r:embed="rId4"/>
          <a:stretch>
            <a:fillRect/>
          </a:stretch>
        </p:blipFill>
        <p:spPr>
          <a:xfrm>
            <a:off x="2139553" y="4811554"/>
            <a:ext cx="4112895" cy="827008"/>
          </a:xfrm>
          <a:prstGeom prst="rect">
            <a:avLst/>
          </a:prstGeom>
        </p:spPr>
      </p:pic>
      <p:sp>
        <p:nvSpPr>
          <p:cNvPr id="10" name="Text 4"/>
          <p:cNvSpPr/>
          <p:nvPr/>
        </p:nvSpPr>
        <p:spPr>
          <a:xfrm>
            <a:off x="2552700" y="5019675"/>
            <a:ext cx="3286482" cy="410766"/>
          </a:xfrm>
          <a:prstGeom prst="rect">
            <a:avLst/>
          </a:prstGeom>
          <a:noFill/>
          <a:ln/>
        </p:spPr>
        <p:txBody>
          <a:bodyPr wrap="none" rtlCol="0" anchor="t"/>
          <a:lstStyle/>
          <a:p>
            <a:pPr algn="ctr" indent="0" marL="0">
              <a:lnSpc>
                <a:spcPts val="3235"/>
              </a:lnSpc>
              <a:buNone/>
            </a:pPr>
            <a:r>
              <a:rPr lang="en-US" sz="2588" b="1" dirty="0">
                <a:solidFill>
                  <a:srgbClr val="272525"/>
                </a:solidFill>
                <a:latin typeface="Barlow" pitchFamily="34" charset="0"/>
                <a:ea typeface="Barlow" pitchFamily="34" charset="-122"/>
                <a:cs typeface="Barlow" pitchFamily="34" charset="-120"/>
              </a:rPr>
              <a:t>악보 기호 제거</a:t>
            </a:r>
            <a:endParaRPr lang="en-US" sz="2588" dirty="0"/>
          </a:p>
        </p:txBody>
      </p:sp>
      <p:pic>
        <p:nvPicPr>
          <p:cNvPr id="11" name="Image 4" descr="preencoded.png">    </p:cNvPr>
          <p:cNvPicPr>
            <a:picLocks noChangeAspect="1"/>
          </p:cNvPicPr>
          <p:nvPr/>
        </p:nvPicPr>
        <p:blipFill>
          <a:blip r:embed="rId5"/>
          <a:stretch>
            <a:fillRect/>
          </a:stretch>
        </p:blipFill>
        <p:spPr>
          <a:xfrm>
            <a:off x="2529602" y="5690592"/>
            <a:ext cx="3332917" cy="827008"/>
          </a:xfrm>
          <a:prstGeom prst="rect">
            <a:avLst/>
          </a:prstGeom>
        </p:spPr>
      </p:pic>
      <p:sp>
        <p:nvSpPr>
          <p:cNvPr id="12" name="Text 5"/>
          <p:cNvSpPr/>
          <p:nvPr/>
        </p:nvSpPr>
        <p:spPr>
          <a:xfrm>
            <a:off x="2926318" y="5898713"/>
            <a:ext cx="2539484" cy="410766"/>
          </a:xfrm>
          <a:prstGeom prst="rect">
            <a:avLst/>
          </a:prstGeom>
          <a:noFill/>
          <a:ln/>
        </p:spPr>
        <p:txBody>
          <a:bodyPr wrap="none" rtlCol="0" anchor="t"/>
          <a:lstStyle/>
          <a:p>
            <a:pPr algn="ctr" indent="0" marL="0">
              <a:lnSpc>
                <a:spcPts val="3235"/>
              </a:lnSpc>
              <a:buNone/>
            </a:pPr>
            <a:r>
              <a:rPr lang="en-US" sz="2588" b="1" dirty="0">
                <a:solidFill>
                  <a:srgbClr val="272525"/>
                </a:solidFill>
                <a:latin typeface="Barlow" pitchFamily="34" charset="0"/>
                <a:ea typeface="Barlow" pitchFamily="34" charset="-122"/>
                <a:cs typeface="Barlow" pitchFamily="34" charset="-120"/>
              </a:rPr>
              <a:t> 코드 분리</a:t>
            </a:r>
            <a:endParaRPr lang="en-US" sz="2588" dirty="0"/>
          </a:p>
        </p:txBody>
      </p:sp>
      <p:pic>
        <p:nvPicPr>
          <p:cNvPr id="13" name="Image 5" descr="preencoded.png">    </p:cNvPr>
          <p:cNvPicPr>
            <a:picLocks noChangeAspect="1"/>
          </p:cNvPicPr>
          <p:nvPr/>
        </p:nvPicPr>
        <p:blipFill>
          <a:blip r:embed="rId6"/>
          <a:stretch>
            <a:fillRect/>
          </a:stretch>
        </p:blipFill>
        <p:spPr>
          <a:xfrm>
            <a:off x="7576542" y="1588175"/>
            <a:ext cx="5730359" cy="5874663"/>
          </a:xfrm>
          <a:prstGeom prst="rect">
            <a:avLst/>
          </a:prstGeom>
        </p:spPr>
      </p:pic>
      <p:sp>
        <p:nvSpPr>
          <p:cNvPr id="14" name="Text 6"/>
          <p:cNvSpPr/>
          <p:nvPr/>
        </p:nvSpPr>
        <p:spPr>
          <a:xfrm>
            <a:off x="7576542" y="7696914"/>
            <a:ext cx="5730359" cy="332899"/>
          </a:xfrm>
          <a:prstGeom prst="rect">
            <a:avLst/>
          </a:prstGeom>
          <a:noFill/>
          <a:ln/>
        </p:spPr>
        <p:txBody>
          <a:bodyPr wrap="none" rtlCol="0" anchor="t"/>
          <a:lstStyle/>
          <a:p>
            <a:pPr indent="0" marL="0">
              <a:lnSpc>
                <a:spcPts val="2622"/>
              </a:lnSpc>
              <a:buNone/>
            </a:pPr>
            <a:endParaRPr lang="en-US" sz="1639" dirty="0"/>
          </a:p>
        </p:txBody>
      </p:sp>
      <p:pic>
        <p:nvPicPr>
          <p:cNvPr id="15"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901476"/>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160270"/>
          </a:xfrm>
          <a:prstGeom prst="rect">
            <a:avLst/>
          </a:prstGeom>
        </p:spPr>
      </p:pic>
      <p:sp>
        <p:nvSpPr>
          <p:cNvPr id="5" name="Text 1"/>
          <p:cNvSpPr/>
          <p:nvPr/>
        </p:nvSpPr>
        <p:spPr>
          <a:xfrm>
            <a:off x="2346603" y="2808208"/>
            <a:ext cx="3638312" cy="454819"/>
          </a:xfrm>
          <a:prstGeom prst="rect">
            <a:avLst/>
          </a:prstGeom>
          <a:noFill/>
          <a:ln/>
        </p:spPr>
        <p:txBody>
          <a:bodyPr wrap="none" rtlCol="0" anchor="t"/>
          <a:lstStyle/>
          <a:p>
            <a:pPr indent="0" marL="0">
              <a:lnSpc>
                <a:spcPts val="3581"/>
              </a:lnSpc>
              <a:buNone/>
            </a:pPr>
            <a:r>
              <a:rPr lang="en-US" sz="2865" b="1" dirty="0">
                <a:solidFill>
                  <a:srgbClr val="FFFFFF"/>
                </a:solidFill>
                <a:highlight>
                  <a:srgbClr val="4B54FF"/>
                </a:highlight>
                <a:latin typeface="Barlow" pitchFamily="34" charset="0"/>
                <a:ea typeface="Barlow" pitchFamily="34" charset="-122"/>
                <a:cs typeface="Barlow" pitchFamily="34" charset="-120"/>
              </a:rPr>
              <a:t>정제 전</a:t>
            </a:r>
            <a:endParaRPr lang="en-US" sz="2865" dirty="0"/>
          </a:p>
        </p:txBody>
      </p:sp>
      <p:pic>
        <p:nvPicPr>
          <p:cNvPr id="6" name="Image 2" descr="preencoded.png">    </p:cNvPr>
          <p:cNvPicPr>
            <a:picLocks noChangeAspect="1"/>
          </p:cNvPicPr>
          <p:nvPr/>
        </p:nvPicPr>
        <p:blipFill>
          <a:blip r:embed="rId3"/>
          <a:stretch>
            <a:fillRect/>
          </a:stretch>
        </p:blipFill>
        <p:spPr>
          <a:xfrm>
            <a:off x="2346603" y="3457337"/>
            <a:ext cx="4661297" cy="4946928"/>
          </a:xfrm>
          <a:prstGeom prst="rect">
            <a:avLst/>
          </a:prstGeom>
        </p:spPr>
      </p:pic>
      <p:sp>
        <p:nvSpPr>
          <p:cNvPr id="7" name="Text 2"/>
          <p:cNvSpPr/>
          <p:nvPr/>
        </p:nvSpPr>
        <p:spPr>
          <a:xfrm>
            <a:off x="7533561" y="2808208"/>
            <a:ext cx="3638312" cy="454819"/>
          </a:xfrm>
          <a:prstGeom prst="rect">
            <a:avLst/>
          </a:prstGeom>
          <a:noFill/>
          <a:ln/>
        </p:spPr>
        <p:txBody>
          <a:bodyPr wrap="none" rtlCol="0" anchor="t"/>
          <a:lstStyle/>
          <a:p>
            <a:pPr indent="0" marL="0">
              <a:lnSpc>
                <a:spcPts val="3581"/>
              </a:lnSpc>
              <a:buNone/>
            </a:pPr>
            <a:r>
              <a:rPr lang="en-US" sz="2865" b="1" dirty="0">
                <a:solidFill>
                  <a:srgbClr val="FFFFFF"/>
                </a:solidFill>
                <a:highlight>
                  <a:srgbClr val="4B54FF"/>
                </a:highlight>
                <a:latin typeface="Barlow" pitchFamily="34" charset="0"/>
                <a:ea typeface="Barlow" pitchFamily="34" charset="-122"/>
                <a:cs typeface="Barlow" pitchFamily="34" charset="-120"/>
              </a:rPr>
              <a:t>정제 후</a:t>
            </a:r>
            <a:endParaRPr lang="en-US" sz="2865" dirty="0"/>
          </a:p>
        </p:txBody>
      </p:sp>
      <p:pic>
        <p:nvPicPr>
          <p:cNvPr id="8" name="Image 3" descr="preencoded.png">    </p:cNvPr>
          <p:cNvPicPr>
            <a:picLocks noChangeAspect="1"/>
          </p:cNvPicPr>
          <p:nvPr/>
        </p:nvPicPr>
        <p:blipFill>
          <a:blip r:embed="rId4"/>
          <a:stretch>
            <a:fillRect/>
          </a:stretch>
        </p:blipFill>
        <p:spPr>
          <a:xfrm>
            <a:off x="7533561" y="3457337"/>
            <a:ext cx="4113252" cy="2714863"/>
          </a:xfrm>
          <a:prstGeom prst="rect">
            <a:avLst/>
          </a:prstGeom>
        </p:spPr>
      </p:pic>
      <p:sp>
        <p:nvSpPr>
          <p:cNvPr id="9" name="Text 3"/>
          <p:cNvSpPr/>
          <p:nvPr/>
        </p:nvSpPr>
        <p:spPr>
          <a:xfrm>
            <a:off x="2346603" y="8857774"/>
            <a:ext cx="4547830" cy="568523"/>
          </a:xfrm>
          <a:prstGeom prst="rect">
            <a:avLst/>
          </a:prstGeom>
          <a:noFill/>
          <a:ln/>
        </p:spPr>
        <p:txBody>
          <a:bodyPr wrap="none" rtlCol="0" anchor="t"/>
          <a:lstStyle/>
          <a:p>
            <a:pPr indent="0" marL="0">
              <a:lnSpc>
                <a:spcPts val="4476"/>
              </a:lnSpc>
              <a:buNone/>
            </a:pPr>
            <a:endParaRPr lang="en-US" sz="3581" dirty="0"/>
          </a:p>
        </p:txBody>
      </p:sp>
      <p:pic>
        <p:nvPicPr>
          <p:cNvPr id="1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387554"/>
            <a:ext cx="5197554" cy="649605"/>
          </a:xfrm>
          <a:prstGeom prst="rect">
            <a:avLst/>
          </a:prstGeom>
          <a:noFill/>
          <a:ln/>
        </p:spPr>
        <p:txBody>
          <a:bodyPr wrap="none" rtlCol="0" anchor="t"/>
          <a:lstStyle/>
          <a:p>
            <a:pPr indent="0" marL="0">
              <a:lnSpc>
                <a:spcPts val="5116"/>
              </a:lnSpc>
              <a:buNone/>
            </a:pPr>
            <a:r>
              <a:rPr lang="en-US" sz="4093" b="1" dirty="0">
                <a:solidFill>
                  <a:srgbClr val="7068F4"/>
                </a:solidFill>
                <a:latin typeface="Barlow" pitchFamily="34" charset="0"/>
                <a:ea typeface="Barlow" pitchFamily="34" charset="-122"/>
                <a:cs typeface="Barlow" pitchFamily="34" charset="-120"/>
              </a:rPr>
              <a:t>코드 변환</a:t>
            </a:r>
            <a:endParaRPr lang="en-US" sz="4093" dirty="0"/>
          </a:p>
        </p:txBody>
      </p:sp>
      <p:sp>
        <p:nvSpPr>
          <p:cNvPr id="5" name="Text 2"/>
          <p:cNvSpPr/>
          <p:nvPr/>
        </p:nvSpPr>
        <p:spPr>
          <a:xfrm>
            <a:off x="1189196" y="2561630"/>
            <a:ext cx="3248501" cy="406003"/>
          </a:xfrm>
          <a:prstGeom prst="rect">
            <a:avLst/>
          </a:prstGeom>
          <a:noFill/>
          <a:ln/>
        </p:spPr>
        <p:txBody>
          <a:bodyPr wrap="none" rtlCol="0" anchor="t"/>
          <a:lstStyle/>
          <a:p>
            <a:pPr algn="ctr" indent="0" marL="0">
              <a:lnSpc>
                <a:spcPts val="3197"/>
              </a:lnSpc>
              <a:buNone/>
            </a:pPr>
            <a:r>
              <a:rPr lang="en-US" sz="2558" b="1" dirty="0">
                <a:solidFill>
                  <a:srgbClr val="272525"/>
                </a:solidFill>
                <a:latin typeface="Barlow" pitchFamily="34" charset="0"/>
                <a:ea typeface="Barlow" pitchFamily="34" charset="-122"/>
                <a:cs typeface="Barlow" pitchFamily="34" charset="-120"/>
              </a:rPr>
              <a:t>Chord 정보</a:t>
            </a:r>
            <a:endParaRPr lang="en-US" sz="2558" dirty="0"/>
          </a:p>
        </p:txBody>
      </p:sp>
      <p:pic>
        <p:nvPicPr>
          <p:cNvPr id="6" name="Image 1" descr="preencoded.png">    </p:cNvPr>
          <p:cNvPicPr>
            <a:picLocks noChangeAspect="1"/>
          </p:cNvPicPr>
          <p:nvPr/>
        </p:nvPicPr>
        <p:blipFill>
          <a:blip r:embed="rId2"/>
          <a:stretch>
            <a:fillRect/>
          </a:stretch>
        </p:blipFill>
        <p:spPr>
          <a:xfrm>
            <a:off x="958215" y="3245287"/>
            <a:ext cx="3710464" cy="2701766"/>
          </a:xfrm>
          <a:prstGeom prst="rect">
            <a:avLst/>
          </a:prstGeom>
        </p:spPr>
      </p:pic>
      <p:sp>
        <p:nvSpPr>
          <p:cNvPr id="7" name="Text 3"/>
          <p:cNvSpPr/>
          <p:nvPr/>
        </p:nvSpPr>
        <p:spPr>
          <a:xfrm>
            <a:off x="864037" y="6224707"/>
            <a:ext cx="3898821" cy="395049"/>
          </a:xfrm>
          <a:prstGeom prst="rect">
            <a:avLst/>
          </a:prstGeom>
          <a:noFill/>
          <a:ln/>
        </p:spPr>
        <p:txBody>
          <a:bodyPr wrap="none" rtlCol="0" anchor="t"/>
          <a:lstStyle/>
          <a:p>
            <a:pPr algn="ct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정제한 코드 정보</a:t>
            </a:r>
            <a:endParaRPr lang="en-US" sz="1944" dirty="0"/>
          </a:p>
        </p:txBody>
      </p:sp>
      <p:sp>
        <p:nvSpPr>
          <p:cNvPr id="8" name="Text 4"/>
          <p:cNvSpPr/>
          <p:nvPr/>
        </p:nvSpPr>
        <p:spPr>
          <a:xfrm>
            <a:off x="5602843" y="2561630"/>
            <a:ext cx="3438406" cy="406003"/>
          </a:xfrm>
          <a:prstGeom prst="rect">
            <a:avLst/>
          </a:prstGeom>
          <a:noFill/>
          <a:ln/>
        </p:spPr>
        <p:txBody>
          <a:bodyPr wrap="none" rtlCol="0" anchor="t"/>
          <a:lstStyle/>
          <a:p>
            <a:pPr algn="ctr" indent="0" marL="0">
              <a:lnSpc>
                <a:spcPts val="3197"/>
              </a:lnSpc>
              <a:buNone/>
            </a:pPr>
            <a:r>
              <a:rPr lang="en-US" sz="2558" b="1" dirty="0">
                <a:solidFill>
                  <a:srgbClr val="272525"/>
                </a:solidFill>
                <a:latin typeface="Barlow" pitchFamily="34" charset="0"/>
                <a:ea typeface="Barlow" pitchFamily="34" charset="-122"/>
                <a:cs typeface="Barlow" pitchFamily="34" charset="-120"/>
              </a:rPr>
              <a:t>Key,코드,로마기호의 정보</a:t>
            </a:r>
            <a:endParaRPr lang="en-US" sz="2558" dirty="0"/>
          </a:p>
        </p:txBody>
      </p:sp>
      <p:pic>
        <p:nvPicPr>
          <p:cNvPr id="9" name="Image 2" descr="preencoded.png">    </p:cNvPr>
          <p:cNvPicPr>
            <a:picLocks noChangeAspect="1"/>
          </p:cNvPicPr>
          <p:nvPr/>
        </p:nvPicPr>
        <p:blipFill>
          <a:blip r:embed="rId3"/>
          <a:stretch>
            <a:fillRect/>
          </a:stretch>
        </p:blipFill>
        <p:spPr>
          <a:xfrm>
            <a:off x="5466874" y="3245287"/>
            <a:ext cx="3710464" cy="1990130"/>
          </a:xfrm>
          <a:prstGeom prst="rect">
            <a:avLst/>
          </a:prstGeom>
        </p:spPr>
      </p:pic>
      <p:sp>
        <p:nvSpPr>
          <p:cNvPr id="10" name="Text 5"/>
          <p:cNvSpPr/>
          <p:nvPr/>
        </p:nvSpPr>
        <p:spPr>
          <a:xfrm>
            <a:off x="5372695" y="5513070"/>
            <a:ext cx="3898821" cy="395049"/>
          </a:xfrm>
          <a:prstGeom prst="rect">
            <a:avLst/>
          </a:prstGeom>
          <a:noFill/>
          <a:ln/>
        </p:spPr>
        <p:txBody>
          <a:bodyPr wrap="none" rtlCol="0" anchor="t"/>
          <a:lstStyle/>
          <a:p>
            <a:pPr algn="ctr" indent="0" marL="0">
              <a:lnSpc>
                <a:spcPts val="3110"/>
              </a:lnSpc>
              <a:buNone/>
            </a:pPr>
            <a:endParaRPr lang="en-US" sz="1944" dirty="0"/>
          </a:p>
        </p:txBody>
      </p:sp>
      <p:sp>
        <p:nvSpPr>
          <p:cNvPr id="11" name="Text 6"/>
          <p:cNvSpPr/>
          <p:nvPr/>
        </p:nvSpPr>
        <p:spPr>
          <a:xfrm>
            <a:off x="5372695" y="6130290"/>
            <a:ext cx="3898821" cy="395049"/>
          </a:xfrm>
          <a:prstGeom prst="rect">
            <a:avLst/>
          </a:prstGeom>
          <a:noFill/>
          <a:ln/>
        </p:spPr>
        <p:txBody>
          <a:bodyPr wrap="none" rtlCol="0" anchor="t"/>
          <a:lstStyle/>
          <a:p>
            <a:pPr algn="ct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Key를 기준으로 코드 → 로마</a:t>
            </a:r>
            <a:endParaRPr lang="en-US" sz="1944" dirty="0"/>
          </a:p>
        </p:txBody>
      </p:sp>
      <p:sp>
        <p:nvSpPr>
          <p:cNvPr id="12" name="Text 7"/>
          <p:cNvSpPr/>
          <p:nvPr/>
        </p:nvSpPr>
        <p:spPr>
          <a:xfrm>
            <a:off x="10206514" y="2561630"/>
            <a:ext cx="3248501" cy="406003"/>
          </a:xfrm>
          <a:prstGeom prst="rect">
            <a:avLst/>
          </a:prstGeom>
          <a:noFill/>
          <a:ln/>
        </p:spPr>
        <p:txBody>
          <a:bodyPr wrap="none" rtlCol="0" anchor="t"/>
          <a:lstStyle/>
          <a:p>
            <a:pPr algn="ctr" indent="0" marL="0">
              <a:lnSpc>
                <a:spcPts val="3197"/>
              </a:lnSpc>
              <a:buNone/>
            </a:pPr>
            <a:r>
              <a:rPr lang="en-US" sz="2558" b="1" dirty="0">
                <a:solidFill>
                  <a:srgbClr val="272525"/>
                </a:solidFill>
                <a:latin typeface="Barlow" pitchFamily="34" charset="0"/>
                <a:ea typeface="Barlow" pitchFamily="34" charset="-122"/>
                <a:cs typeface="Barlow" pitchFamily="34" charset="-120"/>
              </a:rPr>
              <a:t>로마 기호로 데이터 변환</a:t>
            </a:r>
            <a:endParaRPr lang="en-US" sz="2558" dirty="0"/>
          </a:p>
        </p:txBody>
      </p:sp>
      <p:pic>
        <p:nvPicPr>
          <p:cNvPr id="13" name="Image 3" descr="preencoded.png">    </p:cNvPr>
          <p:cNvPicPr>
            <a:picLocks noChangeAspect="1"/>
          </p:cNvPicPr>
          <p:nvPr/>
        </p:nvPicPr>
        <p:blipFill>
          <a:blip r:embed="rId4"/>
          <a:stretch>
            <a:fillRect/>
          </a:stretch>
        </p:blipFill>
        <p:spPr>
          <a:xfrm>
            <a:off x="9975533" y="3245287"/>
            <a:ext cx="3710464" cy="2627709"/>
          </a:xfrm>
          <a:prstGeom prst="rect">
            <a:avLst/>
          </a:prstGeom>
        </p:spPr>
      </p:pic>
      <p:sp>
        <p:nvSpPr>
          <p:cNvPr id="14" name="Text 8"/>
          <p:cNvSpPr/>
          <p:nvPr/>
        </p:nvSpPr>
        <p:spPr>
          <a:xfrm>
            <a:off x="9881354" y="6150650"/>
            <a:ext cx="3898821" cy="395049"/>
          </a:xfrm>
          <a:prstGeom prst="rect">
            <a:avLst/>
          </a:prstGeom>
          <a:noFill/>
          <a:ln/>
        </p:spPr>
        <p:txBody>
          <a:bodyPr wrap="none" rtlCol="0" anchor="t"/>
          <a:lstStyle/>
          <a:p>
            <a:pP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화성 분석이 가능한 상태로 변환</a:t>
            </a:r>
            <a:endParaRPr lang="en-US" sz="1944"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538407" y="553403"/>
            <a:ext cx="5287685" cy="660916"/>
          </a:xfrm>
          <a:prstGeom prst="rect">
            <a:avLst/>
          </a:prstGeom>
          <a:noFill/>
          <a:ln/>
        </p:spPr>
        <p:txBody>
          <a:bodyPr wrap="none" rtlCol="0" anchor="t"/>
          <a:lstStyle/>
          <a:p>
            <a:pPr indent="0" marL="0">
              <a:lnSpc>
                <a:spcPts val="5204"/>
              </a:lnSpc>
              <a:buNone/>
            </a:pPr>
            <a:r>
              <a:rPr lang="en-US" sz="4164" b="1" dirty="0">
                <a:solidFill>
                  <a:srgbClr val="7068F4"/>
                </a:solidFill>
                <a:latin typeface="Barlow" pitchFamily="34" charset="0"/>
                <a:ea typeface="Barlow" pitchFamily="34" charset="-122"/>
                <a:cs typeface="Barlow" pitchFamily="34" charset="-120"/>
              </a:rPr>
              <a:t>코드 패턴을 위한 단일화</a:t>
            </a:r>
            <a:endParaRPr lang="en-US" sz="4164" dirty="0"/>
          </a:p>
        </p:txBody>
      </p:sp>
      <p:pic>
        <p:nvPicPr>
          <p:cNvPr id="5" name="Image 1" descr="preencoded.png">    </p:cNvPr>
          <p:cNvPicPr>
            <a:picLocks noChangeAspect="1"/>
          </p:cNvPicPr>
          <p:nvPr/>
        </p:nvPicPr>
        <p:blipFill>
          <a:blip r:embed="rId2"/>
          <a:stretch>
            <a:fillRect/>
          </a:stretch>
        </p:blipFill>
        <p:spPr>
          <a:xfrm>
            <a:off x="2078950" y="1741646"/>
            <a:ext cx="2443996" cy="5270302"/>
          </a:xfrm>
          <a:prstGeom prst="rect">
            <a:avLst/>
          </a:prstGeom>
        </p:spPr>
      </p:pic>
      <p:sp>
        <p:nvSpPr>
          <p:cNvPr id="6" name="Text 2"/>
          <p:cNvSpPr/>
          <p:nvPr/>
        </p:nvSpPr>
        <p:spPr>
          <a:xfrm>
            <a:off x="5561290" y="1716524"/>
            <a:ext cx="3172539" cy="396597"/>
          </a:xfrm>
          <a:prstGeom prst="rect">
            <a:avLst/>
          </a:prstGeom>
          <a:noFill/>
          <a:ln/>
        </p:spPr>
        <p:txBody>
          <a:bodyPr wrap="none" rtlCol="0" anchor="t"/>
          <a:lstStyle/>
          <a:p>
            <a:pPr indent="0" marL="0">
              <a:lnSpc>
                <a:spcPts val="3123"/>
              </a:lnSpc>
              <a:buNone/>
            </a:pPr>
            <a:r>
              <a:rPr lang="en-US" sz="2498" b="1" dirty="0">
                <a:solidFill>
                  <a:srgbClr val="272525"/>
                </a:solidFill>
                <a:latin typeface="Barlow" pitchFamily="34" charset="0"/>
                <a:ea typeface="Barlow" pitchFamily="34" charset="-122"/>
                <a:cs typeface="Barlow" pitchFamily="34" charset="-120"/>
              </a:rPr>
              <a:t>코드 진행의 3요소</a:t>
            </a:r>
            <a:endParaRPr lang="en-US" sz="2498" dirty="0"/>
          </a:p>
        </p:txBody>
      </p:sp>
      <p:sp>
        <p:nvSpPr>
          <p:cNvPr id="7" name="Text 3"/>
          <p:cNvSpPr/>
          <p:nvPr/>
        </p:nvSpPr>
        <p:spPr>
          <a:xfrm>
            <a:off x="5561290" y="2313980"/>
            <a:ext cx="3524012" cy="321469"/>
          </a:xfrm>
          <a:prstGeom prst="rect">
            <a:avLst/>
          </a:prstGeom>
          <a:noFill/>
          <a:ln/>
        </p:spPr>
        <p:txBody>
          <a:bodyPr wrap="none" rtlCol="0" anchor="t"/>
          <a:lstStyle/>
          <a:p>
            <a:pPr indent="0" marL="0">
              <a:lnSpc>
                <a:spcPts val="2531"/>
              </a:lnSpc>
              <a:buNone/>
            </a:pPr>
            <a:r>
              <a:rPr lang="en-US" sz="1582" dirty="0">
                <a:solidFill>
                  <a:srgbClr val="272525"/>
                </a:solidFill>
                <a:latin typeface="Montserrat" pitchFamily="34" charset="0"/>
                <a:ea typeface="Montserrat" pitchFamily="34" charset="-122"/>
                <a:cs typeface="Montserrat" pitchFamily="34" charset="-120"/>
              </a:rPr>
              <a:t>코드의 3요소인 </a:t>
            </a:r>
            <a:endParaRPr lang="en-US" sz="1582" dirty="0"/>
          </a:p>
        </p:txBody>
      </p:sp>
      <p:sp>
        <p:nvSpPr>
          <p:cNvPr id="8" name="Text 4"/>
          <p:cNvSpPr/>
          <p:nvPr/>
        </p:nvSpPr>
        <p:spPr>
          <a:xfrm>
            <a:off x="5561290" y="2816185"/>
            <a:ext cx="3524012" cy="321469"/>
          </a:xfrm>
          <a:prstGeom prst="rect">
            <a:avLst/>
          </a:prstGeom>
          <a:noFill/>
          <a:ln/>
        </p:spPr>
        <p:txBody>
          <a:bodyPr wrap="none" rtlCol="0" anchor="t"/>
          <a:lstStyle/>
          <a:p>
            <a:pPr indent="0" marL="0">
              <a:lnSpc>
                <a:spcPts val="2531"/>
              </a:lnSpc>
              <a:buNone/>
            </a:pPr>
            <a:r>
              <a:rPr lang="en-US" sz="1582" b="1" dirty="0">
                <a:solidFill>
                  <a:srgbClr val="272525"/>
                </a:solidFill>
                <a:latin typeface="Montserrat" pitchFamily="34" charset="0"/>
                <a:ea typeface="Montserrat" pitchFamily="34" charset="-122"/>
                <a:cs typeface="Montserrat" pitchFamily="34" charset="-120"/>
              </a:rPr>
              <a:t>토닉(Tonic)</a:t>
            </a:r>
            <a:endParaRPr lang="en-US" sz="1582" dirty="0"/>
          </a:p>
        </p:txBody>
      </p:sp>
      <p:sp>
        <p:nvSpPr>
          <p:cNvPr id="9" name="Text 5"/>
          <p:cNvSpPr/>
          <p:nvPr/>
        </p:nvSpPr>
        <p:spPr>
          <a:xfrm>
            <a:off x="5561290" y="3318391"/>
            <a:ext cx="3524012" cy="321469"/>
          </a:xfrm>
          <a:prstGeom prst="rect">
            <a:avLst/>
          </a:prstGeom>
          <a:noFill/>
          <a:ln/>
        </p:spPr>
        <p:txBody>
          <a:bodyPr wrap="none" rtlCol="0" anchor="t"/>
          <a:lstStyle/>
          <a:p>
            <a:pPr indent="0" marL="0">
              <a:lnSpc>
                <a:spcPts val="2531"/>
              </a:lnSpc>
              <a:buNone/>
            </a:pPr>
            <a:r>
              <a:rPr lang="en-US" sz="1582" b="1" dirty="0">
                <a:solidFill>
                  <a:srgbClr val="272525"/>
                </a:solidFill>
                <a:latin typeface="Montserrat" pitchFamily="34" charset="0"/>
                <a:ea typeface="Montserrat" pitchFamily="34" charset="-122"/>
                <a:cs typeface="Montserrat" pitchFamily="34" charset="-120"/>
              </a:rPr>
              <a:t>서브도미넌트(Subdominant)</a:t>
            </a:r>
            <a:endParaRPr lang="en-US" sz="1582" dirty="0"/>
          </a:p>
        </p:txBody>
      </p:sp>
      <p:sp>
        <p:nvSpPr>
          <p:cNvPr id="10" name="Text 6"/>
          <p:cNvSpPr/>
          <p:nvPr/>
        </p:nvSpPr>
        <p:spPr>
          <a:xfrm>
            <a:off x="5561290" y="3820597"/>
            <a:ext cx="3524012" cy="321469"/>
          </a:xfrm>
          <a:prstGeom prst="rect">
            <a:avLst/>
          </a:prstGeom>
          <a:noFill/>
          <a:ln/>
        </p:spPr>
        <p:txBody>
          <a:bodyPr wrap="none" rtlCol="0" anchor="t"/>
          <a:lstStyle/>
          <a:p>
            <a:pPr indent="0" marL="0">
              <a:lnSpc>
                <a:spcPts val="2531"/>
              </a:lnSpc>
              <a:buNone/>
            </a:pPr>
            <a:r>
              <a:rPr lang="en-US" sz="1582" b="1" dirty="0">
                <a:solidFill>
                  <a:srgbClr val="272525"/>
                </a:solidFill>
                <a:latin typeface="Montserrat" pitchFamily="34" charset="0"/>
                <a:ea typeface="Montserrat" pitchFamily="34" charset="-122"/>
                <a:cs typeface="Montserrat" pitchFamily="34" charset="-120"/>
              </a:rPr>
              <a:t>도미넌트(Dominant)</a:t>
            </a:r>
            <a:endParaRPr lang="en-US" sz="1582" dirty="0"/>
          </a:p>
        </p:txBody>
      </p:sp>
      <p:sp>
        <p:nvSpPr>
          <p:cNvPr id="11" name="Text 7"/>
          <p:cNvSpPr/>
          <p:nvPr/>
        </p:nvSpPr>
        <p:spPr>
          <a:xfrm>
            <a:off x="5561290" y="4322802"/>
            <a:ext cx="3524012" cy="964406"/>
          </a:xfrm>
          <a:prstGeom prst="rect">
            <a:avLst/>
          </a:prstGeom>
          <a:noFill/>
          <a:ln/>
        </p:spPr>
        <p:txBody>
          <a:bodyPr wrap="square" rtlCol="0" anchor="t"/>
          <a:lstStyle/>
          <a:p>
            <a:pPr indent="0" marL="0">
              <a:lnSpc>
                <a:spcPts val="2531"/>
              </a:lnSpc>
              <a:buNone/>
            </a:pPr>
            <a:r>
              <a:rPr lang="en-US" sz="1582" dirty="0">
                <a:solidFill>
                  <a:srgbClr val="272525"/>
                </a:solidFill>
                <a:latin typeface="Montserrat" pitchFamily="34" charset="0"/>
                <a:ea typeface="Montserrat" pitchFamily="34" charset="-122"/>
                <a:cs typeface="Montserrat" pitchFamily="34" charset="-120"/>
              </a:rPr>
              <a:t>세 가지 포인트 가장 높은 우선 순위로 텐션을 가장 낮은 순위로 설정하여 코드의 색깔을 잃지 않게 정제 하였습니다.</a:t>
            </a:r>
            <a:endParaRPr lang="en-US" sz="1582" dirty="0"/>
          </a:p>
        </p:txBody>
      </p:sp>
      <p:sp>
        <p:nvSpPr>
          <p:cNvPr id="12" name="Text 8"/>
          <p:cNvSpPr/>
          <p:nvPr/>
        </p:nvSpPr>
        <p:spPr>
          <a:xfrm>
            <a:off x="5882759" y="5467945"/>
            <a:ext cx="3202543" cy="321469"/>
          </a:xfrm>
          <a:prstGeom prst="rect">
            <a:avLst/>
          </a:prstGeom>
          <a:noFill/>
          <a:ln/>
        </p:spPr>
        <p:txBody>
          <a:bodyPr wrap="none" rtlCol="0" anchor="t"/>
          <a:lstStyle/>
          <a:p>
            <a:pPr algn="l" marL="342900" indent="-342900">
              <a:lnSpc>
                <a:spcPts val="2531"/>
              </a:lnSpc>
              <a:buSzPct val="100000"/>
              <a:buChar char="•"/>
            </a:pPr>
            <a:r>
              <a:rPr lang="en-US" sz="1582" dirty="0">
                <a:solidFill>
                  <a:srgbClr val="272525"/>
                </a:solidFill>
                <a:latin typeface="Montserrat" pitchFamily="34" charset="0"/>
                <a:ea typeface="Montserrat" pitchFamily="34" charset="-122"/>
                <a:cs typeface="Montserrat" pitchFamily="34" charset="-120"/>
              </a:rPr>
              <a:t> Tonic(T) :</a:t>
            </a:r>
            <a:pPr algn="l" indent="0" marL="0">
              <a:lnSpc>
                <a:spcPts val="2531"/>
              </a:lnSpc>
              <a:buNone/>
            </a:pPr>
            <a:r>
              <a:rPr lang="en-US" sz="1582" b="1" dirty="0">
                <a:solidFill>
                  <a:srgbClr val="272525"/>
                </a:solidFill>
                <a:latin typeface="Montserrat" pitchFamily="34" charset="0"/>
                <a:ea typeface="Montserrat" pitchFamily="34" charset="-122"/>
                <a:cs typeface="Montserrat" pitchFamily="34" charset="-120"/>
              </a:rPr>
              <a:t>ⅠM7</a:t>
            </a:r>
            <a:pPr algn="l" indent="0" marL="0">
              <a:lnSpc>
                <a:spcPts val="2531"/>
              </a:lnSpc>
              <a:buNone/>
            </a:pPr>
            <a:r>
              <a:rPr lang="en-US" sz="1582" dirty="0">
                <a:solidFill>
                  <a:srgbClr val="272525"/>
                </a:solidFill>
                <a:latin typeface="Montserrat" pitchFamily="34" charset="0"/>
                <a:ea typeface="Montserrat" pitchFamily="34" charset="-122"/>
                <a:cs typeface="Montserrat" pitchFamily="34" charset="-120"/>
              </a:rPr>
              <a:t>, Ⅲm7, Ⅵm7</a:t>
            </a:r>
            <a:endParaRPr lang="en-US" sz="1582" dirty="0"/>
          </a:p>
        </p:txBody>
      </p:sp>
      <p:sp>
        <p:nvSpPr>
          <p:cNvPr id="13" name="Text 9"/>
          <p:cNvSpPr/>
          <p:nvPr/>
        </p:nvSpPr>
        <p:spPr>
          <a:xfrm>
            <a:off x="5882759" y="5859661"/>
            <a:ext cx="3202543" cy="321469"/>
          </a:xfrm>
          <a:prstGeom prst="rect">
            <a:avLst/>
          </a:prstGeom>
          <a:noFill/>
          <a:ln/>
        </p:spPr>
        <p:txBody>
          <a:bodyPr wrap="none" rtlCol="0" anchor="t"/>
          <a:lstStyle/>
          <a:p>
            <a:pPr algn="l" marL="342900" indent="-342900">
              <a:lnSpc>
                <a:spcPts val="2531"/>
              </a:lnSpc>
              <a:buSzPct val="100000"/>
              <a:buChar char="•"/>
            </a:pPr>
            <a:r>
              <a:rPr lang="en-US" sz="1582" dirty="0">
                <a:solidFill>
                  <a:srgbClr val="272525"/>
                </a:solidFill>
                <a:latin typeface="Montserrat" pitchFamily="34" charset="0"/>
                <a:ea typeface="Montserrat" pitchFamily="34" charset="-122"/>
                <a:cs typeface="Montserrat" pitchFamily="34" charset="-120"/>
              </a:rPr>
              <a:t>Sub-Dominant(SD) :</a:t>
            </a:r>
            <a:pPr algn="l" indent="0" marL="0">
              <a:lnSpc>
                <a:spcPts val="2531"/>
              </a:lnSpc>
              <a:buNone/>
            </a:pPr>
            <a:r>
              <a:rPr lang="en-US" sz="1582" b="1" dirty="0">
                <a:solidFill>
                  <a:srgbClr val="272525"/>
                </a:solidFill>
                <a:latin typeface="Montserrat" pitchFamily="34" charset="0"/>
                <a:ea typeface="Montserrat" pitchFamily="34" charset="-122"/>
                <a:cs typeface="Montserrat" pitchFamily="34" charset="-120"/>
              </a:rPr>
              <a:t>ⅣM7</a:t>
            </a:r>
            <a:pPr algn="l" indent="0" marL="0">
              <a:lnSpc>
                <a:spcPts val="2531"/>
              </a:lnSpc>
              <a:buNone/>
            </a:pPr>
            <a:r>
              <a:rPr lang="en-US" sz="1582" dirty="0">
                <a:solidFill>
                  <a:srgbClr val="272525"/>
                </a:solidFill>
                <a:latin typeface="Montserrat" pitchFamily="34" charset="0"/>
                <a:ea typeface="Montserrat" pitchFamily="34" charset="-122"/>
                <a:cs typeface="Montserrat" pitchFamily="34" charset="-120"/>
              </a:rPr>
              <a:t>, Ⅱm7</a:t>
            </a:r>
            <a:endParaRPr lang="en-US" sz="1582" dirty="0"/>
          </a:p>
        </p:txBody>
      </p:sp>
      <p:sp>
        <p:nvSpPr>
          <p:cNvPr id="14" name="Text 10"/>
          <p:cNvSpPr/>
          <p:nvPr/>
        </p:nvSpPr>
        <p:spPr>
          <a:xfrm>
            <a:off x="5882759" y="6251377"/>
            <a:ext cx="3202543" cy="321469"/>
          </a:xfrm>
          <a:prstGeom prst="rect">
            <a:avLst/>
          </a:prstGeom>
          <a:noFill/>
          <a:ln/>
        </p:spPr>
        <p:txBody>
          <a:bodyPr wrap="none" rtlCol="0" anchor="t"/>
          <a:lstStyle/>
          <a:p>
            <a:pPr algn="l" marL="342900" indent="-342900">
              <a:lnSpc>
                <a:spcPts val="2531"/>
              </a:lnSpc>
              <a:buSzPct val="100000"/>
              <a:buChar char="•"/>
            </a:pPr>
            <a:r>
              <a:rPr lang="en-US" sz="1582" dirty="0">
                <a:solidFill>
                  <a:srgbClr val="272525"/>
                </a:solidFill>
                <a:latin typeface="Montserrat" pitchFamily="34" charset="0"/>
                <a:ea typeface="Montserrat" pitchFamily="34" charset="-122"/>
                <a:cs typeface="Montserrat" pitchFamily="34" charset="-120"/>
              </a:rPr>
              <a:t>Dominant(D) : </a:t>
            </a:r>
            <a:pPr algn="l" indent="0" marL="0">
              <a:lnSpc>
                <a:spcPts val="2531"/>
              </a:lnSpc>
              <a:buNone/>
            </a:pPr>
            <a:r>
              <a:rPr lang="en-US" sz="1582" b="1" dirty="0">
                <a:solidFill>
                  <a:srgbClr val="272525"/>
                </a:solidFill>
                <a:latin typeface="Montserrat" pitchFamily="34" charset="0"/>
                <a:ea typeface="Montserrat" pitchFamily="34" charset="-122"/>
                <a:cs typeface="Montserrat" pitchFamily="34" charset="-120"/>
              </a:rPr>
              <a:t>Ⅴ7</a:t>
            </a:r>
            <a:pPr algn="l" indent="0" marL="0">
              <a:lnSpc>
                <a:spcPts val="2531"/>
              </a:lnSpc>
              <a:buNone/>
            </a:pPr>
            <a:r>
              <a:rPr lang="en-US" sz="1582" dirty="0">
                <a:solidFill>
                  <a:srgbClr val="272525"/>
                </a:solidFill>
                <a:latin typeface="Montserrat" pitchFamily="34" charset="0"/>
                <a:ea typeface="Montserrat" pitchFamily="34" charset="-122"/>
                <a:cs typeface="Montserrat" pitchFamily="34" charset="-120"/>
              </a:rPr>
              <a:t>, Ⅶm7♭5</a:t>
            </a:r>
            <a:endParaRPr lang="en-US" sz="1582" dirty="0"/>
          </a:p>
        </p:txBody>
      </p:sp>
      <p:pic>
        <p:nvPicPr>
          <p:cNvPr id="15" name="Image 2" descr="preencoded.png">    </p:cNvPr>
          <p:cNvPicPr>
            <a:picLocks noChangeAspect="1"/>
          </p:cNvPicPr>
          <p:nvPr/>
        </p:nvPicPr>
        <p:blipFill>
          <a:blip r:embed="rId3"/>
          <a:stretch>
            <a:fillRect/>
          </a:stretch>
        </p:blipFill>
        <p:spPr>
          <a:xfrm>
            <a:off x="10087689" y="1741646"/>
            <a:ext cx="2514600" cy="5206365"/>
          </a:xfrm>
          <a:prstGeom prst="rect">
            <a:avLst/>
          </a:prstGeom>
        </p:spPr>
      </p:pic>
      <p:sp>
        <p:nvSpPr>
          <p:cNvPr id="16" name="Text 11"/>
          <p:cNvSpPr/>
          <p:nvPr/>
        </p:nvSpPr>
        <p:spPr>
          <a:xfrm>
            <a:off x="9582983" y="7173992"/>
            <a:ext cx="3524012" cy="321469"/>
          </a:xfrm>
          <a:prstGeom prst="rect">
            <a:avLst/>
          </a:prstGeom>
          <a:noFill/>
          <a:ln/>
        </p:spPr>
        <p:txBody>
          <a:bodyPr wrap="none" rtlCol="0" anchor="t"/>
          <a:lstStyle/>
          <a:p>
            <a:pPr indent="0" marL="0">
              <a:lnSpc>
                <a:spcPts val="2531"/>
              </a:lnSpc>
              <a:buNone/>
            </a:pPr>
            <a:endParaRPr lang="en-US" sz="1582"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EEEFF5"/>
          </a:solidFill>
          <a:ln/>
        </p:spPr>
      </p:sp>
      <p:sp>
        <p:nvSpPr>
          <p:cNvPr id="4" name="Text 1"/>
          <p:cNvSpPr/>
          <p:nvPr/>
        </p:nvSpPr>
        <p:spPr>
          <a:xfrm>
            <a:off x="2346603" y="475178"/>
            <a:ext cx="4547830" cy="568523"/>
          </a:xfrm>
          <a:prstGeom prst="rect">
            <a:avLst/>
          </a:prstGeom>
          <a:noFill/>
          <a:ln/>
        </p:spPr>
        <p:txBody>
          <a:bodyPr wrap="none" rtlCol="0" anchor="t"/>
          <a:lstStyle/>
          <a:p>
            <a:pPr indent="0" marL="0">
              <a:lnSpc>
                <a:spcPts val="4476"/>
              </a:lnSpc>
              <a:buNone/>
            </a:pPr>
            <a:r>
              <a:rPr lang="en-US" sz="3581" b="1" dirty="0">
                <a:solidFill>
                  <a:srgbClr val="7068F4"/>
                </a:solidFill>
                <a:latin typeface="Barlow" pitchFamily="34" charset="0"/>
                <a:ea typeface="Barlow" pitchFamily="34" charset="-122"/>
                <a:cs typeface="Barlow" pitchFamily="34" charset="-120"/>
              </a:rPr>
              <a:t>유사도 위해 토큰화</a:t>
            </a:r>
            <a:endParaRPr lang="en-US" sz="3581" dirty="0"/>
          </a:p>
        </p:txBody>
      </p:sp>
      <p:pic>
        <p:nvPicPr>
          <p:cNvPr id="5" name="Image 1" descr="preencoded.png">    </p:cNvPr>
          <p:cNvPicPr>
            <a:picLocks noChangeAspect="1"/>
          </p:cNvPicPr>
          <p:nvPr/>
        </p:nvPicPr>
        <p:blipFill>
          <a:blip r:embed="rId2"/>
          <a:stretch>
            <a:fillRect/>
          </a:stretch>
        </p:blipFill>
        <p:spPr>
          <a:xfrm>
            <a:off x="2346603" y="1497211"/>
            <a:ext cx="3030974" cy="5929193"/>
          </a:xfrm>
          <a:prstGeom prst="rect">
            <a:avLst/>
          </a:prstGeom>
        </p:spPr>
      </p:pic>
      <p:sp>
        <p:nvSpPr>
          <p:cNvPr id="6" name="Text 2"/>
          <p:cNvSpPr/>
          <p:nvPr/>
        </p:nvSpPr>
        <p:spPr>
          <a:xfrm>
            <a:off x="5806678" y="1475661"/>
            <a:ext cx="2728674" cy="341114"/>
          </a:xfrm>
          <a:prstGeom prst="rect">
            <a:avLst/>
          </a:prstGeom>
          <a:noFill/>
          <a:ln/>
        </p:spPr>
        <p:txBody>
          <a:bodyPr wrap="none" rtlCol="0" anchor="t"/>
          <a:lstStyle/>
          <a:p>
            <a:pPr indent="0" marL="0">
              <a:lnSpc>
                <a:spcPts val="2686"/>
              </a:lnSpc>
              <a:buNone/>
            </a:pPr>
            <a:r>
              <a:rPr lang="en-US" sz="2149" b="1" dirty="0">
                <a:solidFill>
                  <a:srgbClr val="272525"/>
                </a:solidFill>
                <a:latin typeface="Barlow" pitchFamily="34" charset="0"/>
                <a:ea typeface="Barlow" pitchFamily="34" charset="-122"/>
                <a:cs typeface="Barlow" pitchFamily="34" charset="-120"/>
              </a:rPr>
              <a:t>데이터를 토큰화</a:t>
            </a:r>
            <a:endParaRPr lang="en-US" sz="2149" dirty="0"/>
          </a:p>
        </p:txBody>
      </p:sp>
      <p:sp>
        <p:nvSpPr>
          <p:cNvPr id="7" name="Text 3"/>
          <p:cNvSpPr/>
          <p:nvPr/>
        </p:nvSpPr>
        <p:spPr>
          <a:xfrm>
            <a:off x="5806678" y="1989534"/>
            <a:ext cx="3030974" cy="276582"/>
          </a:xfrm>
          <a:prstGeom prst="rect">
            <a:avLst/>
          </a:prstGeom>
          <a:noFill/>
          <a:ln/>
        </p:spPr>
        <p:txBody>
          <a:bodyPr wrap="none" rtlCol="0" anchor="t"/>
          <a:lstStyle/>
          <a:p>
            <a:pPr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기존의 데이터를 토큰화를 시켜서</a:t>
            </a:r>
            <a:endParaRPr lang="en-US" sz="1361" dirty="0"/>
          </a:p>
        </p:txBody>
      </p:sp>
      <p:sp>
        <p:nvSpPr>
          <p:cNvPr id="8" name="Text 4"/>
          <p:cNvSpPr/>
          <p:nvPr/>
        </p:nvSpPr>
        <p:spPr>
          <a:xfrm>
            <a:off x="6083022" y="2421612"/>
            <a:ext cx="2754630"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272525"/>
                </a:solidFill>
                <a:latin typeface="Montserrat" pitchFamily="34" charset="0"/>
                <a:ea typeface="Montserrat" pitchFamily="34" charset="-122"/>
                <a:cs typeface="Montserrat" pitchFamily="34" charset="-120"/>
              </a:rPr>
              <a:t>유사성 계산</a:t>
            </a:r>
            <a:endParaRPr lang="en-US" sz="1361" dirty="0"/>
          </a:p>
        </p:txBody>
      </p:sp>
      <p:sp>
        <p:nvSpPr>
          <p:cNvPr id="9" name="Text 5"/>
          <p:cNvSpPr/>
          <p:nvPr/>
        </p:nvSpPr>
        <p:spPr>
          <a:xfrm>
            <a:off x="6083022" y="2758678"/>
            <a:ext cx="2754630"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272525"/>
                </a:solidFill>
                <a:latin typeface="Montserrat" pitchFamily="34" charset="0"/>
                <a:ea typeface="Montserrat" pitchFamily="34" charset="-122"/>
                <a:cs typeface="Montserrat" pitchFamily="34" charset="-120"/>
              </a:rPr>
              <a:t>가중치 계산</a:t>
            </a:r>
            <a:endParaRPr lang="en-US" sz="1361" dirty="0"/>
          </a:p>
        </p:txBody>
      </p:sp>
      <p:sp>
        <p:nvSpPr>
          <p:cNvPr id="10" name="Text 6"/>
          <p:cNvSpPr/>
          <p:nvPr/>
        </p:nvSpPr>
        <p:spPr>
          <a:xfrm>
            <a:off x="6083022" y="3095744"/>
            <a:ext cx="2754630" cy="276582"/>
          </a:xfrm>
          <a:prstGeom prst="rect">
            <a:avLst/>
          </a:prstGeom>
          <a:noFill/>
          <a:ln/>
        </p:spPr>
        <p:txBody>
          <a:bodyPr wrap="none" rtlCol="0" anchor="t"/>
          <a:lstStyle/>
          <a:p>
            <a:pPr algn="l" marL="342900" indent="-342900">
              <a:lnSpc>
                <a:spcPts val="2177"/>
              </a:lnSpc>
              <a:buSzPct val="100000"/>
              <a:buChar char="•"/>
            </a:pPr>
            <a:r>
              <a:rPr lang="en-US" sz="1361" b="1" dirty="0">
                <a:solidFill>
                  <a:srgbClr val="272525"/>
                </a:solidFill>
                <a:latin typeface="Montserrat" pitchFamily="34" charset="0"/>
                <a:ea typeface="Montserrat" pitchFamily="34" charset="-122"/>
                <a:cs typeface="Montserrat" pitchFamily="34" charset="-120"/>
              </a:rPr>
              <a:t>매치 및 가중치 합</a:t>
            </a:r>
            <a:endParaRPr lang="en-US" sz="1361" dirty="0"/>
          </a:p>
        </p:txBody>
      </p:sp>
      <p:sp>
        <p:nvSpPr>
          <p:cNvPr id="11" name="Text 7"/>
          <p:cNvSpPr/>
          <p:nvPr/>
        </p:nvSpPr>
        <p:spPr>
          <a:xfrm>
            <a:off x="6083022" y="3432810"/>
            <a:ext cx="2754630" cy="829747"/>
          </a:xfrm>
          <a:prstGeom prst="rect">
            <a:avLst/>
          </a:prstGeom>
          <a:noFill/>
          <a:ln/>
        </p:spPr>
        <p:txBody>
          <a:bodyPr wrap="square" rtlCol="0" anchor="t"/>
          <a:lstStyle/>
          <a:p>
            <a:pPr algn="l" marL="342900" indent="-342900">
              <a:lnSpc>
                <a:spcPts val="2177"/>
              </a:lnSpc>
              <a:buSzPct val="100000"/>
              <a:buChar char="•"/>
            </a:pPr>
            <a:r>
              <a:rPr lang="en-US" sz="1361" b="1" dirty="0">
                <a:solidFill>
                  <a:srgbClr val="272525"/>
                </a:solidFill>
                <a:latin typeface="Montserrat" pitchFamily="34" charset="0"/>
                <a:ea typeface="Montserrat" pitchFamily="34" charset="-122"/>
                <a:cs typeface="Montserrat" pitchFamily="34" charset="-120"/>
              </a:rPr>
              <a:t>조정된 매치 가중치 </a:t>
            </a:r>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adjusted_matches=matches×order_weight</a:t>
            </a:r>
            <a:endParaRPr lang="en-US" sz="1361" dirty="0"/>
          </a:p>
        </p:txBody>
      </p:sp>
      <p:sp>
        <p:nvSpPr>
          <p:cNvPr id="12" name="Text 8"/>
          <p:cNvSpPr/>
          <p:nvPr/>
        </p:nvSpPr>
        <p:spPr>
          <a:xfrm>
            <a:off x="5806678" y="4418052"/>
            <a:ext cx="3030974" cy="276582"/>
          </a:xfrm>
          <a:prstGeom prst="rect">
            <a:avLst/>
          </a:prstGeom>
          <a:noFill/>
          <a:ln/>
        </p:spPr>
        <p:txBody>
          <a:bodyPr wrap="none" rtlCol="0" anchor="t"/>
          <a:lstStyle/>
          <a:p>
            <a:pPr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최종적으로</a:t>
            </a:r>
            <a:pPr indent="0" marL="0">
              <a:lnSpc>
                <a:spcPts val="2177"/>
              </a:lnSpc>
              <a:buNone/>
            </a:pPr>
            <a:r>
              <a:rPr lang="en-US" sz="1361" b="1" dirty="0">
                <a:solidFill>
                  <a:srgbClr val="272525"/>
                </a:solidFill>
                <a:latin typeface="Montserrat" pitchFamily="34" charset="0"/>
                <a:ea typeface="Montserrat" pitchFamily="34" charset="-122"/>
                <a:cs typeface="Montserrat" pitchFamily="34" charset="-120"/>
              </a:rPr>
              <a:t> 유사성 비율</a:t>
            </a:r>
            <a:pPr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a:t>
            </a:r>
            <a:endParaRPr lang="en-US" sz="1361" dirty="0"/>
          </a:p>
        </p:txBody>
      </p:sp>
      <p:pic>
        <p:nvPicPr>
          <p:cNvPr id="13" name="Image 2" descr="preencoded.png">    </p:cNvPr>
          <p:cNvPicPr>
            <a:picLocks noChangeAspect="1"/>
          </p:cNvPicPr>
          <p:nvPr/>
        </p:nvPicPr>
        <p:blipFill>
          <a:blip r:embed="rId3"/>
          <a:stretch>
            <a:fillRect/>
          </a:stretch>
        </p:blipFill>
        <p:spPr>
          <a:xfrm>
            <a:off x="5806678" y="4888944"/>
            <a:ext cx="3030974" cy="716161"/>
          </a:xfrm>
          <a:prstGeom prst="rect">
            <a:avLst/>
          </a:prstGeom>
        </p:spPr>
      </p:pic>
      <p:pic>
        <p:nvPicPr>
          <p:cNvPr id="14" name="Image 3" descr="preencoded.png">    </p:cNvPr>
          <p:cNvPicPr>
            <a:picLocks noChangeAspect="1"/>
          </p:cNvPicPr>
          <p:nvPr/>
        </p:nvPicPr>
        <p:blipFill>
          <a:blip r:embed="rId4"/>
          <a:stretch>
            <a:fillRect/>
          </a:stretch>
        </p:blipFill>
        <p:spPr>
          <a:xfrm>
            <a:off x="10029349" y="1497211"/>
            <a:ext cx="1505783" cy="6063258"/>
          </a:xfrm>
          <a:prstGeom prst="rect">
            <a:avLst/>
          </a:prstGeom>
        </p:spPr>
      </p:pic>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2085023" y="611981"/>
            <a:ext cx="10460236" cy="7005518"/>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4654272" y="566976"/>
            <a:ext cx="5321737" cy="7095649"/>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938617"/>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1283851" y="576858"/>
            <a:ext cx="12062698" cy="7784902"/>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666399"/>
            <a:ext cx="6497003" cy="812125"/>
          </a:xfrm>
          <a:prstGeom prst="rect">
            <a:avLst/>
          </a:prstGeom>
          <a:noFill/>
          <a:ln/>
        </p:spPr>
        <p:txBody>
          <a:bodyPr wrap="none" rtlCol="0" anchor="t"/>
          <a:lstStyle/>
          <a:p>
            <a:pPr indent="0" marL="0">
              <a:lnSpc>
                <a:spcPts val="6395"/>
              </a:lnSpc>
              <a:buNone/>
            </a:pPr>
            <a:r>
              <a:rPr lang="en-US" sz="5116" b="1" dirty="0">
                <a:solidFill>
                  <a:srgbClr val="7068F4"/>
                </a:solidFill>
                <a:latin typeface="Barlow" pitchFamily="34" charset="0"/>
                <a:ea typeface="Barlow" pitchFamily="34" charset="-122"/>
                <a:cs typeface="Barlow" pitchFamily="34" charset="-120"/>
              </a:rPr>
              <a:t>프로젝트 수행 경과</a:t>
            </a:r>
            <a:endParaRPr lang="en-US" sz="5116" dirty="0"/>
          </a:p>
        </p:txBody>
      </p:sp>
      <p:sp>
        <p:nvSpPr>
          <p:cNvPr id="5" name="Text 2"/>
          <p:cNvSpPr/>
          <p:nvPr/>
        </p:nvSpPr>
        <p:spPr>
          <a:xfrm>
            <a:off x="864037" y="3095625"/>
            <a:ext cx="2773918"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PDF 데이터 추출</a:t>
            </a:r>
            <a:endParaRPr lang="en-US" sz="2558" dirty="0"/>
          </a:p>
        </p:txBody>
      </p:sp>
      <p:sp>
        <p:nvSpPr>
          <p:cNvPr id="6" name="Text 3"/>
          <p:cNvSpPr/>
          <p:nvPr/>
        </p:nvSpPr>
        <p:spPr>
          <a:xfrm>
            <a:off x="864037" y="3748445"/>
            <a:ext cx="2773918" cy="1185148"/>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PDF 파일에서 악보 이미지를 성공적으로 추출하였습니다.</a:t>
            </a:r>
            <a:endParaRPr lang="en-US" sz="1944" dirty="0"/>
          </a:p>
        </p:txBody>
      </p:sp>
      <p:sp>
        <p:nvSpPr>
          <p:cNvPr id="7" name="Text 4"/>
          <p:cNvSpPr/>
          <p:nvPr/>
        </p:nvSpPr>
        <p:spPr>
          <a:xfrm>
            <a:off x="864037" y="5155763"/>
            <a:ext cx="2773918" cy="1185148"/>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개선 사항으로는 반복을 통해 버그 색출과 정교화를 진행 할 예정 입니다.</a:t>
            </a:r>
            <a:endParaRPr lang="en-US" sz="1944" dirty="0"/>
          </a:p>
        </p:txBody>
      </p:sp>
      <p:sp>
        <p:nvSpPr>
          <p:cNvPr id="8" name="Text 5"/>
          <p:cNvSpPr/>
          <p:nvPr/>
        </p:nvSpPr>
        <p:spPr>
          <a:xfrm>
            <a:off x="4247793" y="3095625"/>
            <a:ext cx="2908935"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코드 생성 알고리즘</a:t>
            </a:r>
            <a:endParaRPr lang="en-US" sz="2558" dirty="0"/>
          </a:p>
        </p:txBody>
      </p:sp>
      <p:sp>
        <p:nvSpPr>
          <p:cNvPr id="9" name="Text 6"/>
          <p:cNvSpPr/>
          <p:nvPr/>
        </p:nvSpPr>
        <p:spPr>
          <a:xfrm>
            <a:off x="4247793" y="3748445"/>
            <a:ext cx="2908935" cy="1185148"/>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추출된 악보 데이터를 분석하여 코드 진행을 파악하는 알고리즘을 개발하였습니다.</a:t>
            </a:r>
            <a:endParaRPr lang="en-US" sz="1944" dirty="0"/>
          </a:p>
        </p:txBody>
      </p:sp>
      <p:sp>
        <p:nvSpPr>
          <p:cNvPr id="10" name="Text 7"/>
          <p:cNvSpPr/>
          <p:nvPr/>
        </p:nvSpPr>
        <p:spPr>
          <a:xfrm>
            <a:off x="4247793" y="5155763"/>
            <a:ext cx="2908935" cy="1185148"/>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현재 정확도와 효율성을 향상 시키기 위한 작업을 진행 중입니다.</a:t>
            </a:r>
            <a:endParaRPr lang="en-US" sz="1944" dirty="0"/>
          </a:p>
        </p:txBody>
      </p:sp>
      <p:sp>
        <p:nvSpPr>
          <p:cNvPr id="11" name="Text 8"/>
          <p:cNvSpPr/>
          <p:nvPr/>
        </p:nvSpPr>
        <p:spPr>
          <a:xfrm>
            <a:off x="7766566" y="3095625"/>
            <a:ext cx="2706291"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코드 진행 파악</a:t>
            </a:r>
            <a:endParaRPr lang="en-US" sz="2558" dirty="0"/>
          </a:p>
        </p:txBody>
      </p:sp>
      <p:sp>
        <p:nvSpPr>
          <p:cNvPr id="12" name="Text 9"/>
          <p:cNvSpPr/>
          <p:nvPr/>
        </p:nvSpPr>
        <p:spPr>
          <a:xfrm>
            <a:off x="7766566" y="3748445"/>
            <a:ext cx="2706291" cy="1185148"/>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데이터에서 코드 진행을 얻은 뒤 여러 데이터와 확인해서 코드 진행 수집</a:t>
            </a:r>
            <a:endParaRPr lang="en-US" sz="1944" dirty="0"/>
          </a:p>
        </p:txBody>
      </p:sp>
      <p:sp>
        <p:nvSpPr>
          <p:cNvPr id="13" name="Text 10"/>
          <p:cNvSpPr/>
          <p:nvPr/>
        </p:nvSpPr>
        <p:spPr>
          <a:xfrm>
            <a:off x="7766566" y="5155763"/>
            <a:ext cx="2706291" cy="1185148"/>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더 많은 데이터를 수집하여 최소한의 진행을 파악하는게 목표 입니다.</a:t>
            </a:r>
            <a:endParaRPr lang="en-US" sz="1944" dirty="0"/>
          </a:p>
        </p:txBody>
      </p:sp>
      <p:sp>
        <p:nvSpPr>
          <p:cNvPr id="14" name="Text 11"/>
          <p:cNvSpPr/>
          <p:nvPr/>
        </p:nvSpPr>
        <p:spPr>
          <a:xfrm>
            <a:off x="11082695" y="3095625"/>
            <a:ext cx="2706291"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UI 구현</a:t>
            </a:r>
            <a:endParaRPr lang="en-US" sz="2558" dirty="0"/>
          </a:p>
        </p:txBody>
      </p:sp>
      <p:sp>
        <p:nvSpPr>
          <p:cNvPr id="15" name="Text 12"/>
          <p:cNvSpPr/>
          <p:nvPr/>
        </p:nvSpPr>
        <p:spPr>
          <a:xfrm>
            <a:off x="11082695" y="3748445"/>
            <a:ext cx="2706291" cy="1185148"/>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사용자가 쉽게 데이터를 얻을 수 있도록 개발 하였습니다.</a:t>
            </a:r>
            <a:endParaRPr lang="en-US" sz="1944" dirty="0"/>
          </a:p>
        </p:txBody>
      </p:sp>
      <p:sp>
        <p:nvSpPr>
          <p:cNvPr id="16" name="Text 13"/>
          <p:cNvSpPr/>
          <p:nvPr/>
        </p:nvSpPr>
        <p:spPr>
          <a:xfrm>
            <a:off x="11082695" y="5155763"/>
            <a:ext cx="2706291" cy="1185148"/>
          </a:xfrm>
          <a:prstGeom prst="rect">
            <a:avLst/>
          </a:prstGeom>
          <a:noFill/>
          <a:ln/>
        </p:spPr>
        <p:txBody>
          <a:bodyPr wrap="square" rtlCol="0" anchor="t"/>
          <a:lstStyle/>
          <a:p>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현재 UI에 기능과 시각화에 더 추가 계획할 예정입니다.</a:t>
            </a:r>
            <a:endParaRPr lang="en-US" sz="1944"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30687" y="740450"/>
            <a:ext cx="5494734" cy="686752"/>
          </a:xfrm>
          <a:prstGeom prst="rect">
            <a:avLst/>
          </a:prstGeom>
          <a:noFill/>
          <a:ln/>
        </p:spPr>
        <p:txBody>
          <a:bodyPr wrap="none" rtlCol="0" anchor="t"/>
          <a:lstStyle/>
          <a:p>
            <a:pPr indent="0" marL="0">
              <a:lnSpc>
                <a:spcPts val="5408"/>
              </a:lnSpc>
              <a:buNone/>
            </a:pPr>
            <a:r>
              <a:rPr lang="en-US" sz="4327" b="1" dirty="0">
                <a:solidFill>
                  <a:srgbClr val="7068F4"/>
                </a:solidFill>
                <a:latin typeface="Barlow" pitchFamily="34" charset="0"/>
                <a:ea typeface="Barlow" pitchFamily="34" charset="-122"/>
                <a:cs typeface="Barlow" pitchFamily="34" charset="-120"/>
              </a:rPr>
              <a:t>자체 평가 의견</a:t>
            </a:r>
            <a:endParaRPr lang="en-US" sz="4327" dirty="0"/>
          </a:p>
        </p:txBody>
      </p:sp>
      <p:sp>
        <p:nvSpPr>
          <p:cNvPr id="6" name="Shape 2"/>
          <p:cNvSpPr/>
          <p:nvPr/>
        </p:nvSpPr>
        <p:spPr>
          <a:xfrm>
            <a:off x="730687" y="1740337"/>
            <a:ext cx="7682627" cy="1888450"/>
          </a:xfrm>
          <a:prstGeom prst="roundRect">
            <a:avLst>
              <a:gd name="adj" fmla="val 9951"/>
            </a:avLst>
          </a:prstGeom>
          <a:solidFill>
            <a:srgbClr val="EEEFF5"/>
          </a:solidFill>
          <a:ln/>
        </p:spPr>
      </p:sp>
      <p:sp>
        <p:nvSpPr>
          <p:cNvPr id="7" name="Text 3"/>
          <p:cNvSpPr/>
          <p:nvPr/>
        </p:nvSpPr>
        <p:spPr>
          <a:xfrm>
            <a:off x="939403" y="1949053"/>
            <a:ext cx="2747367" cy="343495"/>
          </a:xfrm>
          <a:prstGeom prst="rect">
            <a:avLst/>
          </a:prstGeom>
          <a:noFill/>
          <a:ln/>
        </p:spPr>
        <p:txBody>
          <a:bodyPr wrap="none" rtlCol="0" anchor="t"/>
          <a:lstStyle/>
          <a:p>
            <a:pPr indent="0" marL="0">
              <a:lnSpc>
                <a:spcPts val="2704"/>
              </a:lnSpc>
              <a:buNone/>
            </a:pPr>
            <a:r>
              <a:rPr lang="en-US" sz="2163" b="1" dirty="0">
                <a:solidFill>
                  <a:srgbClr val="272525"/>
                </a:solidFill>
                <a:latin typeface="Barlow" pitchFamily="34" charset="0"/>
                <a:ea typeface="Barlow" pitchFamily="34" charset="-122"/>
                <a:cs typeface="Barlow" pitchFamily="34" charset="-120"/>
              </a:rPr>
              <a:t>필요성</a:t>
            </a:r>
            <a:endParaRPr lang="en-US" sz="2163" dirty="0"/>
          </a:p>
        </p:txBody>
      </p:sp>
      <p:sp>
        <p:nvSpPr>
          <p:cNvPr id="8" name="Text 4"/>
          <p:cNvSpPr/>
          <p:nvPr/>
        </p:nvSpPr>
        <p:spPr>
          <a:xfrm>
            <a:off x="939403" y="2417802"/>
            <a:ext cx="7265194" cy="1002268"/>
          </a:xfrm>
          <a:prstGeom prst="rect">
            <a:avLst/>
          </a:prstGeom>
          <a:noFill/>
          <a:ln/>
        </p:spPr>
        <p:txBody>
          <a:bodyPr wrap="square" rtlCol="0" anchor="t"/>
          <a:lstStyle/>
          <a:p>
            <a:pPr indent="0" marL="0">
              <a:lnSpc>
                <a:spcPts val="2631"/>
              </a:lnSpc>
              <a:buNone/>
            </a:pPr>
            <a:r>
              <a:rPr lang="en-US" sz="1644" dirty="0">
                <a:solidFill>
                  <a:srgbClr val="272525"/>
                </a:solidFill>
                <a:latin typeface="Montserrat" pitchFamily="34" charset="0"/>
                <a:ea typeface="Montserrat" pitchFamily="34" charset="-122"/>
                <a:cs typeface="Montserrat" pitchFamily="34" charset="-120"/>
              </a:rPr>
              <a:t>PDF to Music_chord을 통해 더 많은 곡 들을 빠른 시간 안에 분석하고 데이터를 축적하여 시대별 트랜드와 아이디어에 도움을 주어 작곡에 많은 도움을 줄 수 있을 것이라고 생각합니다.</a:t>
            </a:r>
            <a:endParaRPr lang="en-US" sz="1644" dirty="0"/>
          </a:p>
        </p:txBody>
      </p:sp>
      <p:sp>
        <p:nvSpPr>
          <p:cNvPr id="9" name="Shape 5"/>
          <p:cNvSpPr/>
          <p:nvPr/>
        </p:nvSpPr>
        <p:spPr>
          <a:xfrm>
            <a:off x="730687" y="3837503"/>
            <a:ext cx="7682627" cy="1554361"/>
          </a:xfrm>
          <a:prstGeom prst="roundRect">
            <a:avLst>
              <a:gd name="adj" fmla="val 12090"/>
            </a:avLst>
          </a:prstGeom>
          <a:solidFill>
            <a:srgbClr val="EEEFF5"/>
          </a:solidFill>
          <a:ln/>
        </p:spPr>
      </p:sp>
      <p:sp>
        <p:nvSpPr>
          <p:cNvPr id="10" name="Text 6"/>
          <p:cNvSpPr/>
          <p:nvPr/>
        </p:nvSpPr>
        <p:spPr>
          <a:xfrm>
            <a:off x="939403" y="4046220"/>
            <a:ext cx="2747367" cy="343495"/>
          </a:xfrm>
          <a:prstGeom prst="rect">
            <a:avLst/>
          </a:prstGeom>
          <a:noFill/>
          <a:ln/>
        </p:spPr>
        <p:txBody>
          <a:bodyPr wrap="none" rtlCol="0" anchor="t"/>
          <a:lstStyle/>
          <a:p>
            <a:pPr indent="0" marL="0">
              <a:lnSpc>
                <a:spcPts val="2704"/>
              </a:lnSpc>
              <a:buNone/>
            </a:pPr>
            <a:r>
              <a:rPr lang="en-US" sz="2163" b="1" dirty="0">
                <a:solidFill>
                  <a:srgbClr val="272525"/>
                </a:solidFill>
                <a:latin typeface="Barlow" pitchFamily="34" charset="0"/>
                <a:ea typeface="Barlow" pitchFamily="34" charset="-122"/>
                <a:cs typeface="Barlow" pitchFamily="34" charset="-120"/>
              </a:rPr>
              <a:t>보완할 점</a:t>
            </a:r>
            <a:endParaRPr lang="en-US" sz="2163" dirty="0"/>
          </a:p>
        </p:txBody>
      </p:sp>
      <p:sp>
        <p:nvSpPr>
          <p:cNvPr id="11" name="Text 7"/>
          <p:cNvSpPr/>
          <p:nvPr/>
        </p:nvSpPr>
        <p:spPr>
          <a:xfrm>
            <a:off x="939403" y="4514969"/>
            <a:ext cx="7265194" cy="668179"/>
          </a:xfrm>
          <a:prstGeom prst="rect">
            <a:avLst/>
          </a:prstGeom>
          <a:noFill/>
          <a:ln/>
        </p:spPr>
        <p:txBody>
          <a:bodyPr wrap="square" rtlCol="0" anchor="t"/>
          <a:lstStyle/>
          <a:p>
            <a:pPr indent="0" marL="0">
              <a:lnSpc>
                <a:spcPts val="2631"/>
              </a:lnSpc>
              <a:buNone/>
            </a:pPr>
            <a:r>
              <a:rPr lang="en-US" sz="1644" dirty="0">
                <a:solidFill>
                  <a:srgbClr val="272525"/>
                </a:solidFill>
                <a:latin typeface="Montserrat" pitchFamily="34" charset="0"/>
                <a:ea typeface="Montserrat" pitchFamily="34" charset="-122"/>
                <a:cs typeface="Montserrat" pitchFamily="34" charset="-120"/>
              </a:rPr>
              <a:t>여러 반복을 통해 오류를 수정하고 최적화를 진행 시켜 사용자가 더 쾌적한 이용이 가능하게 노력 할 것입니다.</a:t>
            </a:r>
            <a:endParaRPr lang="en-US" sz="1644" dirty="0"/>
          </a:p>
        </p:txBody>
      </p:sp>
      <p:sp>
        <p:nvSpPr>
          <p:cNvPr id="12" name="Shape 8"/>
          <p:cNvSpPr/>
          <p:nvPr/>
        </p:nvSpPr>
        <p:spPr>
          <a:xfrm>
            <a:off x="730687" y="5600581"/>
            <a:ext cx="7682627" cy="1888450"/>
          </a:xfrm>
          <a:prstGeom prst="roundRect">
            <a:avLst>
              <a:gd name="adj" fmla="val 9951"/>
            </a:avLst>
          </a:prstGeom>
          <a:solidFill>
            <a:srgbClr val="EEEFF5"/>
          </a:solidFill>
          <a:ln/>
        </p:spPr>
      </p:sp>
      <p:sp>
        <p:nvSpPr>
          <p:cNvPr id="13" name="Text 9"/>
          <p:cNvSpPr/>
          <p:nvPr/>
        </p:nvSpPr>
        <p:spPr>
          <a:xfrm>
            <a:off x="939403" y="5809298"/>
            <a:ext cx="2747367" cy="343495"/>
          </a:xfrm>
          <a:prstGeom prst="rect">
            <a:avLst/>
          </a:prstGeom>
          <a:noFill/>
          <a:ln/>
        </p:spPr>
        <p:txBody>
          <a:bodyPr wrap="none" rtlCol="0" anchor="t"/>
          <a:lstStyle/>
          <a:p>
            <a:pPr indent="0" marL="0">
              <a:lnSpc>
                <a:spcPts val="2704"/>
              </a:lnSpc>
              <a:buNone/>
            </a:pPr>
            <a:r>
              <a:rPr lang="en-US" sz="2163" b="1" dirty="0">
                <a:solidFill>
                  <a:srgbClr val="272525"/>
                </a:solidFill>
                <a:latin typeface="Barlow" pitchFamily="34" charset="0"/>
                <a:ea typeface="Barlow" pitchFamily="34" charset="-122"/>
                <a:cs typeface="Barlow" pitchFamily="34" charset="-120"/>
              </a:rPr>
              <a:t>배우고 느낀 점 </a:t>
            </a:r>
            <a:endParaRPr lang="en-US" sz="2163" dirty="0"/>
          </a:p>
        </p:txBody>
      </p:sp>
      <p:sp>
        <p:nvSpPr>
          <p:cNvPr id="14" name="Text 10"/>
          <p:cNvSpPr/>
          <p:nvPr/>
        </p:nvSpPr>
        <p:spPr>
          <a:xfrm>
            <a:off x="939403" y="6278047"/>
            <a:ext cx="7265194" cy="1002268"/>
          </a:xfrm>
          <a:prstGeom prst="rect">
            <a:avLst/>
          </a:prstGeom>
          <a:noFill/>
          <a:ln/>
        </p:spPr>
        <p:txBody>
          <a:bodyPr wrap="square" rtlCol="0" anchor="t"/>
          <a:lstStyle/>
          <a:p>
            <a:pPr indent="0" marL="0">
              <a:lnSpc>
                <a:spcPts val="2631"/>
              </a:lnSpc>
              <a:buNone/>
            </a:pPr>
            <a:r>
              <a:rPr lang="en-US" sz="1644" dirty="0">
                <a:solidFill>
                  <a:srgbClr val="272525"/>
                </a:solidFill>
                <a:latin typeface="Montserrat" pitchFamily="34" charset="0"/>
                <a:ea typeface="Montserrat" pitchFamily="34" charset="-122"/>
                <a:cs typeface="Montserrat" pitchFamily="34" charset="-120"/>
              </a:rPr>
              <a:t>기존에 알고 있던 지식을 프로그래밍 시키기 위해 목표를 설정하고 진행 방향을 세워보며 어떤 점을 신경 써야 되는지 어떻게 만들어야 효율적인지 그리고 여러 가지 방법으로 문제를 바라보고 생각하며 다양한 접근 방법과 문제 해결을 배웠습니다.</a:t>
            </a:r>
            <a:endParaRPr lang="en-US" sz="1644"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757714"/>
            <a:ext cx="6497003" cy="812125"/>
          </a:xfrm>
          <a:prstGeom prst="rect">
            <a:avLst/>
          </a:prstGeom>
          <a:noFill/>
          <a:ln/>
        </p:spPr>
        <p:txBody>
          <a:bodyPr wrap="none" rtlCol="0" anchor="t"/>
          <a:lstStyle/>
          <a:p>
            <a:pPr indent="0" marL="0">
              <a:lnSpc>
                <a:spcPts val="6395"/>
              </a:lnSpc>
              <a:buNone/>
            </a:pPr>
            <a:r>
              <a:rPr lang="en-US" sz="5116" b="1" dirty="0">
                <a:solidFill>
                  <a:srgbClr val="7068F4"/>
                </a:solidFill>
                <a:latin typeface="Barlow" pitchFamily="34" charset="0"/>
                <a:ea typeface="Barlow" pitchFamily="34" charset="-122"/>
                <a:cs typeface="Barlow" pitchFamily="34" charset="-120"/>
              </a:rPr>
              <a:t>목차</a:t>
            </a:r>
            <a:endParaRPr lang="en-US" sz="5116" dirty="0"/>
          </a:p>
        </p:txBody>
      </p:sp>
      <p:sp>
        <p:nvSpPr>
          <p:cNvPr id="6" name="Shape 2"/>
          <p:cNvSpPr/>
          <p:nvPr/>
        </p:nvSpPr>
        <p:spPr>
          <a:xfrm>
            <a:off x="864037" y="2217777"/>
            <a:ext cx="555427" cy="555427"/>
          </a:xfrm>
          <a:prstGeom prst="roundRect">
            <a:avLst>
              <a:gd name="adj" fmla="val 40005"/>
            </a:avLst>
          </a:prstGeom>
          <a:solidFill>
            <a:srgbClr val="EEEFF5"/>
          </a:solidFill>
          <a:ln/>
        </p:spPr>
      </p:sp>
      <p:sp>
        <p:nvSpPr>
          <p:cNvPr id="7" name="Text 3"/>
          <p:cNvSpPr/>
          <p:nvPr/>
        </p:nvSpPr>
        <p:spPr>
          <a:xfrm>
            <a:off x="1072753" y="2300526"/>
            <a:ext cx="137993" cy="389811"/>
          </a:xfrm>
          <a:prstGeom prst="rect">
            <a:avLst/>
          </a:prstGeom>
          <a:noFill/>
          <a:ln/>
        </p:spPr>
        <p:txBody>
          <a:bodyPr wrap="none" rtlCol="0" anchor="t"/>
          <a:lstStyle/>
          <a:p>
            <a:pPr algn="ctr" indent="0" marL="0">
              <a:lnSpc>
                <a:spcPts val="3069"/>
              </a:lnSpc>
              <a:buNone/>
            </a:pPr>
            <a:r>
              <a:rPr lang="en-US" sz="3069" b="1" dirty="0">
                <a:solidFill>
                  <a:srgbClr val="272525"/>
                </a:solidFill>
                <a:latin typeface="Barlow" pitchFamily="34" charset="0"/>
                <a:ea typeface="Barlow" pitchFamily="34" charset="-122"/>
                <a:cs typeface="Barlow" pitchFamily="34" charset="-120"/>
              </a:rPr>
              <a:t>1</a:t>
            </a:r>
            <a:endParaRPr lang="en-US" sz="3069" dirty="0"/>
          </a:p>
        </p:txBody>
      </p:sp>
      <p:sp>
        <p:nvSpPr>
          <p:cNvPr id="8" name="Text 4"/>
          <p:cNvSpPr/>
          <p:nvPr/>
        </p:nvSpPr>
        <p:spPr>
          <a:xfrm>
            <a:off x="1666280" y="2217777"/>
            <a:ext cx="3248501" cy="406003"/>
          </a:xfrm>
          <a:prstGeom prst="rect">
            <a:avLst/>
          </a:prstGeom>
          <a:noFill/>
          <a:ln/>
        </p:spPr>
        <p:txBody>
          <a:bodyPr wrap="none" rtlCol="0" anchor="t"/>
          <a:lstStyle/>
          <a:p>
            <a:pPr algn="l" indent="0" marL="0">
              <a:lnSpc>
                <a:spcPts val="3197"/>
              </a:lnSpc>
              <a:buNone/>
            </a:pPr>
            <a:r>
              <a:rPr lang="en-US" sz="2558" b="1" dirty="0">
                <a:solidFill>
                  <a:srgbClr val="272525"/>
                </a:solidFill>
                <a:latin typeface="Barlow" pitchFamily="34" charset="0"/>
                <a:ea typeface="Barlow" pitchFamily="34" charset="-122"/>
                <a:cs typeface="Barlow" pitchFamily="34" charset="-120"/>
              </a:rPr>
              <a:t>프로젝트 개요</a:t>
            </a:r>
            <a:endParaRPr lang="en-US" sz="2558" dirty="0"/>
          </a:p>
        </p:txBody>
      </p:sp>
      <p:sp>
        <p:nvSpPr>
          <p:cNvPr id="9" name="Text 5"/>
          <p:cNvSpPr/>
          <p:nvPr/>
        </p:nvSpPr>
        <p:spPr>
          <a:xfrm>
            <a:off x="1666280" y="2771894"/>
            <a:ext cx="6613684" cy="395049"/>
          </a:xfrm>
          <a:prstGeom prst="rect">
            <a:avLst/>
          </a:prstGeom>
          <a:noFill/>
          <a:ln/>
        </p:spPr>
        <p:txBody>
          <a:bodyPr wrap="none" rtlCol="0" anchor="t"/>
          <a:lstStyle/>
          <a:p>
            <a:pPr indent="0" marL="0">
              <a:lnSpc>
                <a:spcPts val="3110"/>
              </a:lnSpc>
              <a:buNone/>
            </a:pPr>
            <a:endParaRPr lang="en-US" sz="1944" dirty="0"/>
          </a:p>
        </p:txBody>
      </p:sp>
      <p:sp>
        <p:nvSpPr>
          <p:cNvPr id="10" name="Shape 6"/>
          <p:cNvSpPr/>
          <p:nvPr/>
        </p:nvSpPr>
        <p:spPr>
          <a:xfrm>
            <a:off x="864037" y="3691414"/>
            <a:ext cx="555427" cy="555427"/>
          </a:xfrm>
          <a:prstGeom prst="roundRect">
            <a:avLst>
              <a:gd name="adj" fmla="val 40005"/>
            </a:avLst>
          </a:prstGeom>
          <a:solidFill>
            <a:srgbClr val="EEEFF5"/>
          </a:solidFill>
          <a:ln/>
        </p:spPr>
      </p:sp>
      <p:sp>
        <p:nvSpPr>
          <p:cNvPr id="11" name="Text 7"/>
          <p:cNvSpPr/>
          <p:nvPr/>
        </p:nvSpPr>
        <p:spPr>
          <a:xfrm>
            <a:off x="1032629" y="3774162"/>
            <a:ext cx="218242" cy="389811"/>
          </a:xfrm>
          <a:prstGeom prst="rect">
            <a:avLst/>
          </a:prstGeom>
          <a:noFill/>
          <a:ln/>
        </p:spPr>
        <p:txBody>
          <a:bodyPr wrap="none" rtlCol="0" anchor="t"/>
          <a:lstStyle/>
          <a:p>
            <a:pPr algn="ctr" indent="0" marL="0">
              <a:lnSpc>
                <a:spcPts val="3069"/>
              </a:lnSpc>
              <a:buNone/>
            </a:pPr>
            <a:r>
              <a:rPr lang="en-US" sz="3069" b="1" dirty="0">
                <a:solidFill>
                  <a:srgbClr val="272525"/>
                </a:solidFill>
                <a:latin typeface="Barlow" pitchFamily="34" charset="0"/>
                <a:ea typeface="Barlow" pitchFamily="34" charset="-122"/>
                <a:cs typeface="Barlow" pitchFamily="34" charset="-120"/>
              </a:rPr>
              <a:t>2</a:t>
            </a:r>
            <a:endParaRPr lang="en-US" sz="3069" dirty="0"/>
          </a:p>
        </p:txBody>
      </p:sp>
      <p:sp>
        <p:nvSpPr>
          <p:cNvPr id="12" name="Text 8"/>
          <p:cNvSpPr/>
          <p:nvPr/>
        </p:nvSpPr>
        <p:spPr>
          <a:xfrm>
            <a:off x="1666280" y="3691414"/>
            <a:ext cx="3546872"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프로젝트 수행 절차 및 방법</a:t>
            </a:r>
            <a:endParaRPr lang="en-US" sz="2558" dirty="0"/>
          </a:p>
        </p:txBody>
      </p:sp>
      <p:sp>
        <p:nvSpPr>
          <p:cNvPr id="13" name="Text 9"/>
          <p:cNvSpPr/>
          <p:nvPr/>
        </p:nvSpPr>
        <p:spPr>
          <a:xfrm>
            <a:off x="1666280" y="4245531"/>
            <a:ext cx="6613684" cy="395049"/>
          </a:xfrm>
          <a:prstGeom prst="rect">
            <a:avLst/>
          </a:prstGeom>
          <a:noFill/>
          <a:ln/>
        </p:spPr>
        <p:txBody>
          <a:bodyPr wrap="none" rtlCol="0" anchor="t"/>
          <a:lstStyle/>
          <a:p>
            <a:pPr indent="0" marL="0">
              <a:lnSpc>
                <a:spcPts val="3110"/>
              </a:lnSpc>
              <a:buNone/>
            </a:pPr>
            <a:endParaRPr lang="en-US" sz="1944" dirty="0"/>
          </a:p>
        </p:txBody>
      </p:sp>
      <p:sp>
        <p:nvSpPr>
          <p:cNvPr id="14" name="Shape 10"/>
          <p:cNvSpPr/>
          <p:nvPr/>
        </p:nvSpPr>
        <p:spPr>
          <a:xfrm>
            <a:off x="864037" y="5165050"/>
            <a:ext cx="555427" cy="555427"/>
          </a:xfrm>
          <a:prstGeom prst="roundRect">
            <a:avLst>
              <a:gd name="adj" fmla="val 40005"/>
            </a:avLst>
          </a:prstGeom>
          <a:solidFill>
            <a:srgbClr val="EEEFF5"/>
          </a:solidFill>
          <a:ln/>
        </p:spPr>
      </p:sp>
      <p:sp>
        <p:nvSpPr>
          <p:cNvPr id="15" name="Text 11"/>
          <p:cNvSpPr/>
          <p:nvPr/>
        </p:nvSpPr>
        <p:spPr>
          <a:xfrm>
            <a:off x="1036439" y="5247799"/>
            <a:ext cx="210503" cy="389811"/>
          </a:xfrm>
          <a:prstGeom prst="rect">
            <a:avLst/>
          </a:prstGeom>
          <a:noFill/>
          <a:ln/>
        </p:spPr>
        <p:txBody>
          <a:bodyPr wrap="none" rtlCol="0" anchor="t"/>
          <a:lstStyle/>
          <a:p>
            <a:pPr algn="ctr" indent="0" marL="0">
              <a:lnSpc>
                <a:spcPts val="3069"/>
              </a:lnSpc>
              <a:buNone/>
            </a:pPr>
            <a:r>
              <a:rPr lang="en-US" sz="3069" b="1" dirty="0">
                <a:solidFill>
                  <a:srgbClr val="272525"/>
                </a:solidFill>
                <a:latin typeface="Barlow" pitchFamily="34" charset="0"/>
                <a:ea typeface="Barlow" pitchFamily="34" charset="-122"/>
                <a:cs typeface="Barlow" pitchFamily="34" charset="-120"/>
              </a:rPr>
              <a:t>3</a:t>
            </a:r>
            <a:endParaRPr lang="en-US" sz="3069" dirty="0"/>
          </a:p>
        </p:txBody>
      </p:sp>
      <p:sp>
        <p:nvSpPr>
          <p:cNvPr id="16" name="Text 12"/>
          <p:cNvSpPr/>
          <p:nvPr/>
        </p:nvSpPr>
        <p:spPr>
          <a:xfrm>
            <a:off x="1666280" y="5165050"/>
            <a:ext cx="3248501"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프로젝트 수행 경과</a:t>
            </a:r>
            <a:endParaRPr lang="en-US" sz="2558" dirty="0"/>
          </a:p>
        </p:txBody>
      </p:sp>
      <p:sp>
        <p:nvSpPr>
          <p:cNvPr id="17" name="Text 13"/>
          <p:cNvSpPr/>
          <p:nvPr/>
        </p:nvSpPr>
        <p:spPr>
          <a:xfrm>
            <a:off x="1666280" y="5719167"/>
            <a:ext cx="6613684" cy="395049"/>
          </a:xfrm>
          <a:prstGeom prst="rect">
            <a:avLst/>
          </a:prstGeom>
          <a:noFill/>
          <a:ln/>
        </p:spPr>
        <p:txBody>
          <a:bodyPr wrap="none" rtlCol="0" anchor="t"/>
          <a:lstStyle/>
          <a:p>
            <a:pPr indent="0" marL="0">
              <a:lnSpc>
                <a:spcPts val="3110"/>
              </a:lnSpc>
              <a:buNone/>
            </a:pPr>
            <a:endParaRPr lang="en-US" sz="1944" dirty="0"/>
          </a:p>
        </p:txBody>
      </p:sp>
      <p:sp>
        <p:nvSpPr>
          <p:cNvPr id="18" name="Shape 14"/>
          <p:cNvSpPr/>
          <p:nvPr/>
        </p:nvSpPr>
        <p:spPr>
          <a:xfrm>
            <a:off x="864037" y="6638687"/>
            <a:ext cx="555427" cy="555427"/>
          </a:xfrm>
          <a:prstGeom prst="roundRect">
            <a:avLst>
              <a:gd name="adj" fmla="val 40005"/>
            </a:avLst>
          </a:prstGeom>
          <a:solidFill>
            <a:srgbClr val="EEEFF5"/>
          </a:solidFill>
          <a:ln/>
        </p:spPr>
      </p:sp>
      <p:sp>
        <p:nvSpPr>
          <p:cNvPr id="19" name="Text 15"/>
          <p:cNvSpPr/>
          <p:nvPr/>
        </p:nvSpPr>
        <p:spPr>
          <a:xfrm>
            <a:off x="1023818" y="6721435"/>
            <a:ext cx="235863" cy="389811"/>
          </a:xfrm>
          <a:prstGeom prst="rect">
            <a:avLst/>
          </a:prstGeom>
          <a:noFill/>
          <a:ln/>
        </p:spPr>
        <p:txBody>
          <a:bodyPr wrap="none" rtlCol="0" anchor="t"/>
          <a:lstStyle/>
          <a:p>
            <a:pPr algn="ctr" indent="0" marL="0">
              <a:lnSpc>
                <a:spcPts val="3069"/>
              </a:lnSpc>
              <a:buNone/>
            </a:pPr>
            <a:r>
              <a:rPr lang="en-US" sz="3069" b="1" dirty="0">
                <a:solidFill>
                  <a:srgbClr val="272525"/>
                </a:solidFill>
                <a:latin typeface="Barlow" pitchFamily="34" charset="0"/>
                <a:ea typeface="Barlow" pitchFamily="34" charset="-122"/>
                <a:cs typeface="Barlow" pitchFamily="34" charset="-120"/>
              </a:rPr>
              <a:t>4</a:t>
            </a:r>
            <a:endParaRPr lang="en-US" sz="3069" dirty="0"/>
          </a:p>
        </p:txBody>
      </p:sp>
      <p:sp>
        <p:nvSpPr>
          <p:cNvPr id="20" name="Text 16"/>
          <p:cNvSpPr/>
          <p:nvPr/>
        </p:nvSpPr>
        <p:spPr>
          <a:xfrm>
            <a:off x="1666280" y="6638687"/>
            <a:ext cx="3248501"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자체 평가 의견</a:t>
            </a:r>
            <a:endParaRPr lang="en-US" sz="2558" dirty="0"/>
          </a:p>
        </p:txBody>
      </p:sp>
      <p:pic>
        <p:nvPicPr>
          <p:cNvPr id="2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09623"/>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409623"/>
          </a:xfrm>
          <a:prstGeom prst="rect">
            <a:avLst/>
          </a:prstGeom>
        </p:spPr>
      </p:pic>
      <p:sp>
        <p:nvSpPr>
          <p:cNvPr id="5" name="Text 1"/>
          <p:cNvSpPr/>
          <p:nvPr/>
        </p:nvSpPr>
        <p:spPr>
          <a:xfrm>
            <a:off x="6091238" y="475178"/>
            <a:ext cx="4547830" cy="568523"/>
          </a:xfrm>
          <a:prstGeom prst="rect">
            <a:avLst/>
          </a:prstGeom>
          <a:noFill/>
          <a:ln/>
        </p:spPr>
        <p:txBody>
          <a:bodyPr wrap="none" rtlCol="0" anchor="t"/>
          <a:lstStyle/>
          <a:p>
            <a:pPr indent="0" marL="0">
              <a:lnSpc>
                <a:spcPts val="4476"/>
              </a:lnSpc>
              <a:buNone/>
            </a:pPr>
            <a:r>
              <a:rPr lang="en-US" sz="3581" b="1" dirty="0">
                <a:solidFill>
                  <a:srgbClr val="7068F4"/>
                </a:solidFill>
                <a:latin typeface="Barlow" pitchFamily="34" charset="0"/>
                <a:ea typeface="Barlow" pitchFamily="34" charset="-122"/>
                <a:cs typeface="Barlow" pitchFamily="34" charset="-120"/>
              </a:rPr>
              <a:t>프로젝트 결과 요약</a:t>
            </a:r>
            <a:endParaRPr lang="en-US" sz="3581" dirty="0"/>
          </a:p>
        </p:txBody>
      </p:sp>
      <p:pic>
        <p:nvPicPr>
          <p:cNvPr id="6" name="Image 2" descr="preencoded.png">    </p:cNvPr>
          <p:cNvPicPr>
            <a:picLocks noChangeAspect="1"/>
          </p:cNvPicPr>
          <p:nvPr/>
        </p:nvPicPr>
        <p:blipFill>
          <a:blip r:embed="rId3"/>
          <a:stretch>
            <a:fillRect/>
          </a:stretch>
        </p:blipFill>
        <p:spPr>
          <a:xfrm>
            <a:off x="6091238" y="1302901"/>
            <a:ext cx="431959" cy="431959"/>
          </a:xfrm>
          <a:prstGeom prst="rect">
            <a:avLst/>
          </a:prstGeom>
        </p:spPr>
      </p:pic>
      <p:sp>
        <p:nvSpPr>
          <p:cNvPr id="7" name="Text 2"/>
          <p:cNvSpPr/>
          <p:nvPr/>
        </p:nvSpPr>
        <p:spPr>
          <a:xfrm>
            <a:off x="6091238" y="1907619"/>
            <a:ext cx="2273856" cy="284202"/>
          </a:xfrm>
          <a:prstGeom prst="rect">
            <a:avLst/>
          </a:prstGeom>
          <a:noFill/>
          <a:ln/>
        </p:spPr>
        <p:txBody>
          <a:bodyPr wrap="none" rtlCol="0" anchor="t"/>
          <a:lstStyle/>
          <a:p>
            <a:pPr algn="l" indent="0" marL="0">
              <a:lnSpc>
                <a:spcPts val="2238"/>
              </a:lnSpc>
              <a:buNone/>
            </a:pPr>
            <a:r>
              <a:rPr lang="en-US" sz="1791" b="1" dirty="0">
                <a:solidFill>
                  <a:srgbClr val="272525"/>
                </a:solidFill>
                <a:latin typeface="Barlow" pitchFamily="34" charset="0"/>
                <a:ea typeface="Barlow" pitchFamily="34" charset="-122"/>
                <a:cs typeface="Barlow" pitchFamily="34" charset="-120"/>
              </a:rPr>
              <a:t>PDF 데이터 추출</a:t>
            </a:r>
            <a:endParaRPr lang="en-US" sz="1791" dirty="0"/>
          </a:p>
        </p:txBody>
      </p:sp>
      <p:sp>
        <p:nvSpPr>
          <p:cNvPr id="8" name="Text 3"/>
          <p:cNvSpPr/>
          <p:nvPr/>
        </p:nvSpPr>
        <p:spPr>
          <a:xfrm>
            <a:off x="6091238" y="2295406"/>
            <a:ext cx="7934325" cy="276582"/>
          </a:xfrm>
          <a:prstGeom prst="rect">
            <a:avLst/>
          </a:prstGeom>
          <a:noFill/>
          <a:ln/>
        </p:spPr>
        <p:txBody>
          <a:bodyPr wrap="non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PDF 파일에서 악보 정보를 성공적으로 추출하였습니다.</a:t>
            </a:r>
            <a:endParaRPr lang="en-US" sz="1361" dirty="0"/>
          </a:p>
        </p:txBody>
      </p:sp>
      <p:pic>
        <p:nvPicPr>
          <p:cNvPr id="9" name="Image 3" descr="preencoded.png">    </p:cNvPr>
          <p:cNvPicPr>
            <a:picLocks noChangeAspect="1"/>
          </p:cNvPicPr>
          <p:nvPr/>
        </p:nvPicPr>
        <p:blipFill>
          <a:blip r:embed="rId4"/>
          <a:stretch>
            <a:fillRect/>
          </a:stretch>
        </p:blipFill>
        <p:spPr>
          <a:xfrm>
            <a:off x="6091238" y="3090386"/>
            <a:ext cx="431959" cy="431959"/>
          </a:xfrm>
          <a:prstGeom prst="rect">
            <a:avLst/>
          </a:prstGeom>
        </p:spPr>
      </p:pic>
      <p:sp>
        <p:nvSpPr>
          <p:cNvPr id="10" name="Text 4"/>
          <p:cNvSpPr/>
          <p:nvPr/>
        </p:nvSpPr>
        <p:spPr>
          <a:xfrm>
            <a:off x="6091238" y="3695105"/>
            <a:ext cx="2273856" cy="284202"/>
          </a:xfrm>
          <a:prstGeom prst="rect">
            <a:avLst/>
          </a:prstGeom>
          <a:noFill/>
          <a:ln/>
        </p:spPr>
        <p:txBody>
          <a:bodyPr wrap="none" rtlCol="0" anchor="t"/>
          <a:lstStyle/>
          <a:p>
            <a:pPr algn="l" indent="0" marL="0">
              <a:lnSpc>
                <a:spcPts val="2238"/>
              </a:lnSpc>
              <a:buNone/>
            </a:pPr>
            <a:r>
              <a:rPr lang="en-US" sz="1791" b="1" dirty="0">
                <a:solidFill>
                  <a:srgbClr val="272525"/>
                </a:solidFill>
                <a:latin typeface="Barlow" pitchFamily="34" charset="0"/>
                <a:ea typeface="Barlow" pitchFamily="34" charset="-122"/>
                <a:cs typeface="Barlow" pitchFamily="34" charset="-120"/>
              </a:rPr>
              <a:t>음악 코드 생성</a:t>
            </a:r>
            <a:endParaRPr lang="en-US" sz="1791" dirty="0"/>
          </a:p>
        </p:txBody>
      </p:sp>
      <p:sp>
        <p:nvSpPr>
          <p:cNvPr id="11" name="Text 5"/>
          <p:cNvSpPr/>
          <p:nvPr/>
        </p:nvSpPr>
        <p:spPr>
          <a:xfrm>
            <a:off x="6091238" y="4082891"/>
            <a:ext cx="7934325" cy="276582"/>
          </a:xfrm>
          <a:prstGeom prst="rect">
            <a:avLst/>
          </a:prstGeom>
          <a:noFill/>
          <a:ln/>
        </p:spPr>
        <p:txBody>
          <a:bodyPr wrap="non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추출된 악보 데이터를 분석하여 음악 코드로 변환하였습니다.</a:t>
            </a:r>
            <a:endParaRPr lang="en-US" sz="1361" dirty="0"/>
          </a:p>
        </p:txBody>
      </p:sp>
      <p:pic>
        <p:nvPicPr>
          <p:cNvPr id="12" name="Image 4" descr="preencoded.png">    </p:cNvPr>
          <p:cNvPicPr>
            <a:picLocks noChangeAspect="1"/>
          </p:cNvPicPr>
          <p:nvPr/>
        </p:nvPicPr>
        <p:blipFill>
          <a:blip r:embed="rId5"/>
          <a:stretch>
            <a:fillRect/>
          </a:stretch>
        </p:blipFill>
        <p:spPr>
          <a:xfrm>
            <a:off x="6091238" y="4877872"/>
            <a:ext cx="431959" cy="431959"/>
          </a:xfrm>
          <a:prstGeom prst="rect">
            <a:avLst/>
          </a:prstGeom>
        </p:spPr>
      </p:pic>
      <p:sp>
        <p:nvSpPr>
          <p:cNvPr id="13" name="Text 6"/>
          <p:cNvSpPr/>
          <p:nvPr/>
        </p:nvSpPr>
        <p:spPr>
          <a:xfrm>
            <a:off x="6091238" y="5482590"/>
            <a:ext cx="2900243" cy="284202"/>
          </a:xfrm>
          <a:prstGeom prst="rect">
            <a:avLst/>
          </a:prstGeom>
          <a:noFill/>
          <a:ln/>
        </p:spPr>
        <p:txBody>
          <a:bodyPr wrap="none" rtlCol="0" anchor="t"/>
          <a:lstStyle/>
          <a:p>
            <a:pPr algn="l" indent="0" marL="0">
              <a:lnSpc>
                <a:spcPts val="2238"/>
              </a:lnSpc>
              <a:buNone/>
            </a:pPr>
            <a:r>
              <a:rPr lang="en-US" sz="1791" b="1" dirty="0">
                <a:solidFill>
                  <a:srgbClr val="272525"/>
                </a:solidFill>
                <a:latin typeface="Barlow" pitchFamily="34" charset="0"/>
                <a:ea typeface="Barlow" pitchFamily="34" charset="-122"/>
                <a:cs typeface="Barlow" pitchFamily="34" charset="-120"/>
              </a:rPr>
              <a:t>코드 토큰화를 통한 유사도 측정</a:t>
            </a:r>
            <a:endParaRPr lang="en-US" sz="1791" dirty="0"/>
          </a:p>
        </p:txBody>
      </p:sp>
      <p:sp>
        <p:nvSpPr>
          <p:cNvPr id="14" name="Text 7"/>
          <p:cNvSpPr/>
          <p:nvPr/>
        </p:nvSpPr>
        <p:spPr>
          <a:xfrm>
            <a:off x="6091238" y="5870377"/>
            <a:ext cx="7934325" cy="276582"/>
          </a:xfrm>
          <a:prstGeom prst="rect">
            <a:avLst/>
          </a:prstGeom>
          <a:noFill/>
          <a:ln/>
        </p:spPr>
        <p:txBody>
          <a:bodyPr wrap="non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곡에서 사용한 코드 진행을 파악하여 여러 데이터를 알 수 있습니다.</a:t>
            </a:r>
            <a:endParaRPr lang="en-US" sz="1361" dirty="0"/>
          </a:p>
        </p:txBody>
      </p:sp>
      <p:pic>
        <p:nvPicPr>
          <p:cNvPr id="15" name="Image 5" descr="preencoded.png">    </p:cNvPr>
          <p:cNvPicPr>
            <a:picLocks noChangeAspect="1"/>
          </p:cNvPicPr>
          <p:nvPr/>
        </p:nvPicPr>
        <p:blipFill>
          <a:blip r:embed="rId6"/>
          <a:stretch>
            <a:fillRect/>
          </a:stretch>
        </p:blipFill>
        <p:spPr>
          <a:xfrm>
            <a:off x="6091238" y="6665357"/>
            <a:ext cx="431959" cy="431959"/>
          </a:xfrm>
          <a:prstGeom prst="rect">
            <a:avLst/>
          </a:prstGeom>
        </p:spPr>
      </p:pic>
      <p:sp>
        <p:nvSpPr>
          <p:cNvPr id="16" name="Text 8"/>
          <p:cNvSpPr/>
          <p:nvPr/>
        </p:nvSpPr>
        <p:spPr>
          <a:xfrm>
            <a:off x="6091238" y="7270075"/>
            <a:ext cx="2273856" cy="284202"/>
          </a:xfrm>
          <a:prstGeom prst="rect">
            <a:avLst/>
          </a:prstGeom>
          <a:noFill/>
          <a:ln/>
        </p:spPr>
        <p:txBody>
          <a:bodyPr wrap="none" rtlCol="0" anchor="t"/>
          <a:lstStyle/>
          <a:p>
            <a:pPr algn="l" indent="0" marL="0">
              <a:lnSpc>
                <a:spcPts val="2238"/>
              </a:lnSpc>
              <a:buNone/>
            </a:pPr>
            <a:r>
              <a:rPr lang="en-US" sz="1791" b="1" dirty="0">
                <a:solidFill>
                  <a:srgbClr val="272525"/>
                </a:solidFill>
                <a:latin typeface="Barlow" pitchFamily="34" charset="0"/>
                <a:ea typeface="Barlow" pitchFamily="34" charset="-122"/>
                <a:cs typeface="Barlow" pitchFamily="34" charset="-120"/>
              </a:rPr>
              <a:t>사용자 친화적 UI</a:t>
            </a:r>
            <a:endParaRPr lang="en-US" sz="1791" dirty="0"/>
          </a:p>
        </p:txBody>
      </p:sp>
      <p:sp>
        <p:nvSpPr>
          <p:cNvPr id="17" name="Text 9"/>
          <p:cNvSpPr/>
          <p:nvPr/>
        </p:nvSpPr>
        <p:spPr>
          <a:xfrm>
            <a:off x="6091238" y="7657862"/>
            <a:ext cx="7934325" cy="276582"/>
          </a:xfrm>
          <a:prstGeom prst="rect">
            <a:avLst/>
          </a:prstGeom>
          <a:noFill/>
          <a:ln/>
        </p:spPr>
        <p:txBody>
          <a:bodyPr wrap="non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사용자가 쉽게 데이터를 얻을 수 있게 인터페이스를 구현하였습니다.</a:t>
            </a:r>
            <a:endParaRPr lang="en-US" sz="1361"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711887"/>
          </a:xfrm>
          <a:prstGeom prst="rect">
            <a:avLst/>
          </a:prstGeom>
        </p:spPr>
      </p:pic>
      <p:sp>
        <p:nvSpPr>
          <p:cNvPr id="5" name="Text 1"/>
          <p:cNvSpPr/>
          <p:nvPr/>
        </p:nvSpPr>
        <p:spPr>
          <a:xfrm>
            <a:off x="1077754" y="3482102"/>
            <a:ext cx="5709285" cy="713542"/>
          </a:xfrm>
          <a:prstGeom prst="rect">
            <a:avLst/>
          </a:prstGeom>
          <a:noFill/>
          <a:ln/>
        </p:spPr>
        <p:txBody>
          <a:bodyPr wrap="none" rtlCol="0" anchor="t"/>
          <a:lstStyle/>
          <a:p>
            <a:pPr indent="0" marL="0">
              <a:lnSpc>
                <a:spcPts val="5619"/>
              </a:lnSpc>
              <a:buNone/>
            </a:pPr>
            <a:r>
              <a:rPr lang="en-US" sz="4496" b="1" dirty="0">
                <a:solidFill>
                  <a:srgbClr val="7068F4"/>
                </a:solidFill>
                <a:latin typeface="Barlow" pitchFamily="34" charset="0"/>
                <a:ea typeface="Barlow" pitchFamily="34" charset="-122"/>
                <a:cs typeface="Barlow" pitchFamily="34" charset="-120"/>
              </a:rPr>
              <a:t>향후 발전 방향</a:t>
            </a:r>
            <a:endParaRPr lang="en-US" sz="4496" dirty="0"/>
          </a:p>
        </p:txBody>
      </p:sp>
      <p:pic>
        <p:nvPicPr>
          <p:cNvPr id="6" name="Image 2" descr="preencoded.png">    </p:cNvPr>
          <p:cNvPicPr>
            <a:picLocks noChangeAspect="1"/>
          </p:cNvPicPr>
          <p:nvPr/>
        </p:nvPicPr>
        <p:blipFill>
          <a:blip r:embed="rId3"/>
          <a:stretch>
            <a:fillRect/>
          </a:stretch>
        </p:blipFill>
        <p:spPr>
          <a:xfrm>
            <a:off x="1077754" y="4521041"/>
            <a:ext cx="3118723" cy="867727"/>
          </a:xfrm>
          <a:prstGeom prst="rect">
            <a:avLst/>
          </a:prstGeom>
        </p:spPr>
      </p:pic>
      <p:sp>
        <p:nvSpPr>
          <p:cNvPr id="7" name="Text 2"/>
          <p:cNvSpPr/>
          <p:nvPr/>
        </p:nvSpPr>
        <p:spPr>
          <a:xfrm>
            <a:off x="1294686" y="5714167"/>
            <a:ext cx="2684859" cy="356830"/>
          </a:xfrm>
          <a:prstGeom prst="rect">
            <a:avLst/>
          </a:prstGeom>
          <a:noFill/>
          <a:ln/>
        </p:spPr>
        <p:txBody>
          <a:bodyPr wrap="none" rtlCol="0" anchor="t"/>
          <a:lstStyle/>
          <a:p>
            <a:pPr algn="l" indent="0" marL="0">
              <a:lnSpc>
                <a:spcPts val="2810"/>
              </a:lnSpc>
              <a:buNone/>
            </a:pPr>
            <a:r>
              <a:rPr lang="en-US" sz="2248" b="1" dirty="0">
                <a:solidFill>
                  <a:srgbClr val="272525"/>
                </a:solidFill>
                <a:latin typeface="Barlow" pitchFamily="34" charset="0"/>
                <a:ea typeface="Barlow" pitchFamily="34" charset="-122"/>
                <a:cs typeface="Barlow" pitchFamily="34" charset="-120"/>
              </a:rPr>
              <a:t>정확성 향상</a:t>
            </a:r>
            <a:endParaRPr lang="en-US" sz="2248" dirty="0"/>
          </a:p>
        </p:txBody>
      </p:sp>
      <p:sp>
        <p:nvSpPr>
          <p:cNvPr id="8" name="Text 3"/>
          <p:cNvSpPr/>
          <p:nvPr/>
        </p:nvSpPr>
        <p:spPr>
          <a:xfrm>
            <a:off x="1294686" y="6201132"/>
            <a:ext cx="2684859" cy="1041202"/>
          </a:xfrm>
          <a:prstGeom prst="rect">
            <a:avLst/>
          </a:prstGeom>
          <a:noFill/>
          <a:ln/>
        </p:spPr>
        <p:txBody>
          <a:bodyPr wrap="square" rtlCol="0" anchor="t"/>
          <a:lstStyle/>
          <a:p>
            <a:pPr algn="l" indent="0" marL="0">
              <a:lnSpc>
                <a:spcPts val="2733"/>
              </a:lnSpc>
              <a:buNone/>
            </a:pPr>
            <a:r>
              <a:rPr lang="en-US" sz="1708" dirty="0">
                <a:solidFill>
                  <a:srgbClr val="272525"/>
                </a:solidFill>
                <a:latin typeface="Montserrat" pitchFamily="34" charset="0"/>
                <a:ea typeface="Montserrat" pitchFamily="34" charset="-122"/>
                <a:cs typeface="Montserrat" pitchFamily="34" charset="-120"/>
              </a:rPr>
              <a:t>다양한 악보 형식에 대한 인식 능력을 향상 시키고 코드 생성 알고리즘을 개선하겠습니다.</a:t>
            </a:r>
            <a:endParaRPr lang="en-US" sz="1708" dirty="0"/>
          </a:p>
        </p:txBody>
      </p:sp>
      <p:pic>
        <p:nvPicPr>
          <p:cNvPr id="9" name="Image 3" descr="preencoded.png">    </p:cNvPr>
          <p:cNvPicPr>
            <a:picLocks noChangeAspect="1"/>
          </p:cNvPicPr>
          <p:nvPr/>
        </p:nvPicPr>
        <p:blipFill>
          <a:blip r:embed="rId4"/>
          <a:stretch>
            <a:fillRect/>
          </a:stretch>
        </p:blipFill>
        <p:spPr>
          <a:xfrm>
            <a:off x="4196477" y="4521041"/>
            <a:ext cx="3118723" cy="867727"/>
          </a:xfrm>
          <a:prstGeom prst="rect">
            <a:avLst/>
          </a:prstGeom>
        </p:spPr>
      </p:pic>
      <p:sp>
        <p:nvSpPr>
          <p:cNvPr id="10" name="Text 4"/>
          <p:cNvSpPr/>
          <p:nvPr/>
        </p:nvSpPr>
        <p:spPr>
          <a:xfrm>
            <a:off x="4413409" y="5714167"/>
            <a:ext cx="2684859" cy="356830"/>
          </a:xfrm>
          <a:prstGeom prst="rect">
            <a:avLst/>
          </a:prstGeom>
          <a:noFill/>
          <a:ln/>
        </p:spPr>
        <p:txBody>
          <a:bodyPr wrap="none" rtlCol="0" anchor="t"/>
          <a:lstStyle/>
          <a:p>
            <a:pPr algn="l" indent="0" marL="0">
              <a:lnSpc>
                <a:spcPts val="2810"/>
              </a:lnSpc>
              <a:buNone/>
            </a:pPr>
            <a:r>
              <a:rPr lang="en-US" sz="2248" b="1" dirty="0">
                <a:solidFill>
                  <a:srgbClr val="272525"/>
                </a:solidFill>
                <a:latin typeface="Barlow" pitchFamily="34" charset="0"/>
                <a:ea typeface="Barlow" pitchFamily="34" charset="-122"/>
                <a:cs typeface="Barlow" pitchFamily="34" charset="-120"/>
              </a:rPr>
              <a:t>코드 진행 추천 </a:t>
            </a:r>
            <a:endParaRPr lang="en-US" sz="2248" dirty="0"/>
          </a:p>
        </p:txBody>
      </p:sp>
      <p:sp>
        <p:nvSpPr>
          <p:cNvPr id="11" name="Text 5"/>
          <p:cNvSpPr/>
          <p:nvPr/>
        </p:nvSpPr>
        <p:spPr>
          <a:xfrm>
            <a:off x="4413409" y="6201132"/>
            <a:ext cx="2684859" cy="1041202"/>
          </a:xfrm>
          <a:prstGeom prst="rect">
            <a:avLst/>
          </a:prstGeom>
          <a:noFill/>
          <a:ln/>
        </p:spPr>
        <p:txBody>
          <a:bodyPr wrap="square" rtlCol="0" anchor="t"/>
          <a:lstStyle/>
          <a:p>
            <a:pPr algn="l" indent="0" marL="0">
              <a:lnSpc>
                <a:spcPts val="2733"/>
              </a:lnSpc>
              <a:buNone/>
            </a:pPr>
            <a:r>
              <a:rPr lang="en-US" sz="1708" dirty="0">
                <a:solidFill>
                  <a:srgbClr val="272525"/>
                </a:solidFill>
                <a:latin typeface="Montserrat" pitchFamily="34" charset="0"/>
                <a:ea typeface="Montserrat" pitchFamily="34" charset="-122"/>
                <a:cs typeface="Montserrat" pitchFamily="34" charset="-120"/>
              </a:rPr>
              <a:t>여러 곡 들의 데이터를 기반으로 원하는 장르에 맞춰 코드 진해을 추천하는 기능 추가</a:t>
            </a:r>
            <a:endParaRPr lang="en-US" sz="1708" dirty="0"/>
          </a:p>
        </p:txBody>
      </p:sp>
      <p:pic>
        <p:nvPicPr>
          <p:cNvPr id="12" name="Image 4" descr="preencoded.png">    </p:cNvPr>
          <p:cNvPicPr>
            <a:picLocks noChangeAspect="1"/>
          </p:cNvPicPr>
          <p:nvPr/>
        </p:nvPicPr>
        <p:blipFill>
          <a:blip r:embed="rId5"/>
          <a:stretch>
            <a:fillRect/>
          </a:stretch>
        </p:blipFill>
        <p:spPr>
          <a:xfrm>
            <a:off x="7315200" y="4521041"/>
            <a:ext cx="3118723" cy="867727"/>
          </a:xfrm>
          <a:prstGeom prst="rect">
            <a:avLst/>
          </a:prstGeom>
        </p:spPr>
      </p:pic>
      <p:sp>
        <p:nvSpPr>
          <p:cNvPr id="13" name="Text 6"/>
          <p:cNvSpPr/>
          <p:nvPr/>
        </p:nvSpPr>
        <p:spPr>
          <a:xfrm>
            <a:off x="7532132" y="5714167"/>
            <a:ext cx="2684859" cy="356830"/>
          </a:xfrm>
          <a:prstGeom prst="rect">
            <a:avLst/>
          </a:prstGeom>
          <a:noFill/>
          <a:ln/>
        </p:spPr>
        <p:txBody>
          <a:bodyPr wrap="none" rtlCol="0" anchor="t"/>
          <a:lstStyle/>
          <a:p>
            <a:pPr algn="l" indent="0" marL="0">
              <a:lnSpc>
                <a:spcPts val="2810"/>
              </a:lnSpc>
              <a:buNone/>
            </a:pPr>
            <a:r>
              <a:rPr lang="en-US" sz="2248" b="1" dirty="0">
                <a:solidFill>
                  <a:srgbClr val="272525"/>
                </a:solidFill>
                <a:latin typeface="Barlow" pitchFamily="34" charset="0"/>
                <a:ea typeface="Barlow" pitchFamily="34" charset="-122"/>
                <a:cs typeface="Barlow" pitchFamily="34" charset="-120"/>
              </a:rPr>
              <a:t>Key 전조</a:t>
            </a:r>
            <a:endParaRPr lang="en-US" sz="2248" dirty="0"/>
          </a:p>
        </p:txBody>
      </p:sp>
      <p:sp>
        <p:nvSpPr>
          <p:cNvPr id="14" name="Text 7"/>
          <p:cNvSpPr/>
          <p:nvPr/>
        </p:nvSpPr>
        <p:spPr>
          <a:xfrm>
            <a:off x="7532132" y="6201132"/>
            <a:ext cx="2684859" cy="694134"/>
          </a:xfrm>
          <a:prstGeom prst="rect">
            <a:avLst/>
          </a:prstGeom>
          <a:noFill/>
          <a:ln/>
        </p:spPr>
        <p:txBody>
          <a:bodyPr wrap="square" rtlCol="0" anchor="t"/>
          <a:lstStyle/>
          <a:p>
            <a:pPr algn="l" indent="0" marL="0">
              <a:lnSpc>
                <a:spcPts val="2733"/>
              </a:lnSpc>
              <a:buNone/>
            </a:pPr>
            <a:r>
              <a:rPr lang="en-US" sz="1708" dirty="0">
                <a:solidFill>
                  <a:srgbClr val="272525"/>
                </a:solidFill>
                <a:latin typeface="Montserrat" pitchFamily="34" charset="0"/>
                <a:ea typeface="Montserrat" pitchFamily="34" charset="-122"/>
                <a:cs typeface="Montserrat" pitchFamily="34" charset="-120"/>
              </a:rPr>
              <a:t>현재 Key에서 원하는 키로 코드를 변환하는 기능도 추가 </a:t>
            </a:r>
            <a:endParaRPr lang="en-US" sz="1708" dirty="0"/>
          </a:p>
        </p:txBody>
      </p:sp>
      <p:pic>
        <p:nvPicPr>
          <p:cNvPr id="15" name="Image 5" descr="preencoded.png">    </p:cNvPr>
          <p:cNvPicPr>
            <a:picLocks noChangeAspect="1"/>
          </p:cNvPicPr>
          <p:nvPr/>
        </p:nvPicPr>
        <p:blipFill>
          <a:blip r:embed="rId6"/>
          <a:stretch>
            <a:fillRect/>
          </a:stretch>
        </p:blipFill>
        <p:spPr>
          <a:xfrm>
            <a:off x="10433923" y="4521041"/>
            <a:ext cx="3118723" cy="867727"/>
          </a:xfrm>
          <a:prstGeom prst="rect">
            <a:avLst/>
          </a:prstGeom>
        </p:spPr>
      </p:pic>
      <p:sp>
        <p:nvSpPr>
          <p:cNvPr id="16" name="Text 8"/>
          <p:cNvSpPr/>
          <p:nvPr/>
        </p:nvSpPr>
        <p:spPr>
          <a:xfrm>
            <a:off x="10650855" y="5714167"/>
            <a:ext cx="2684859" cy="356830"/>
          </a:xfrm>
          <a:prstGeom prst="rect">
            <a:avLst/>
          </a:prstGeom>
          <a:noFill/>
          <a:ln/>
        </p:spPr>
        <p:txBody>
          <a:bodyPr wrap="none" rtlCol="0" anchor="t"/>
          <a:lstStyle/>
          <a:p>
            <a:pPr algn="l" indent="0" marL="0">
              <a:lnSpc>
                <a:spcPts val="2810"/>
              </a:lnSpc>
              <a:buNone/>
            </a:pPr>
            <a:r>
              <a:rPr lang="en-US" sz="2248" b="1" dirty="0">
                <a:solidFill>
                  <a:srgbClr val="272525"/>
                </a:solidFill>
                <a:latin typeface="Barlow" pitchFamily="34" charset="0"/>
                <a:ea typeface="Barlow" pitchFamily="34" charset="-122"/>
                <a:cs typeface="Barlow" pitchFamily="34" charset="-120"/>
              </a:rPr>
              <a:t>서비스 화</a:t>
            </a:r>
            <a:endParaRPr lang="en-US" sz="2248" dirty="0"/>
          </a:p>
        </p:txBody>
      </p:sp>
      <p:sp>
        <p:nvSpPr>
          <p:cNvPr id="17" name="Text 9"/>
          <p:cNvSpPr/>
          <p:nvPr/>
        </p:nvSpPr>
        <p:spPr>
          <a:xfrm>
            <a:off x="10650855" y="6201132"/>
            <a:ext cx="2684859" cy="1041202"/>
          </a:xfrm>
          <a:prstGeom prst="rect">
            <a:avLst/>
          </a:prstGeom>
          <a:noFill/>
          <a:ln/>
        </p:spPr>
        <p:txBody>
          <a:bodyPr wrap="square" rtlCol="0" anchor="t"/>
          <a:lstStyle/>
          <a:p>
            <a:pPr algn="l" indent="0" marL="0">
              <a:lnSpc>
                <a:spcPts val="2733"/>
              </a:lnSpc>
              <a:buNone/>
            </a:pPr>
            <a:r>
              <a:rPr lang="en-US" sz="1708" dirty="0">
                <a:solidFill>
                  <a:srgbClr val="272525"/>
                </a:solidFill>
                <a:latin typeface="Montserrat" pitchFamily="34" charset="0"/>
                <a:ea typeface="Montserrat" pitchFamily="34" charset="-122"/>
                <a:cs typeface="Montserrat" pitchFamily="34" charset="-120"/>
              </a:rPr>
              <a:t>서비스 화를 진행 시켜서 여러 데이터와 피드백을 바탕으로 더 다양한 서비스 발전</a:t>
            </a:r>
            <a:endParaRPr lang="en-US" sz="1708"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436489"/>
            <a:ext cx="6497003" cy="812125"/>
          </a:xfrm>
          <a:prstGeom prst="rect">
            <a:avLst/>
          </a:prstGeom>
          <a:noFill/>
          <a:ln/>
        </p:spPr>
        <p:txBody>
          <a:bodyPr wrap="none" rtlCol="0" anchor="t"/>
          <a:lstStyle/>
          <a:p>
            <a:pPr indent="0" marL="0">
              <a:lnSpc>
                <a:spcPts val="6395"/>
              </a:lnSpc>
              <a:buNone/>
            </a:pPr>
            <a:r>
              <a:rPr lang="en-US" sz="5116" b="1" dirty="0">
                <a:solidFill>
                  <a:srgbClr val="7068F4"/>
                </a:solidFill>
                <a:latin typeface="Barlow" pitchFamily="34" charset="0"/>
                <a:ea typeface="Barlow" pitchFamily="34" charset="-122"/>
                <a:cs typeface="Barlow" pitchFamily="34" charset="-120"/>
              </a:rPr>
              <a:t>프로젝트 개요</a:t>
            </a:r>
            <a:endParaRPr lang="en-US" sz="5116" dirty="0"/>
          </a:p>
        </p:txBody>
      </p:sp>
      <p:sp>
        <p:nvSpPr>
          <p:cNvPr id="6" name="Shape 2"/>
          <p:cNvSpPr/>
          <p:nvPr/>
        </p:nvSpPr>
        <p:spPr>
          <a:xfrm>
            <a:off x="864037" y="2896553"/>
            <a:ext cx="555427" cy="555427"/>
          </a:xfrm>
          <a:prstGeom prst="roundRect">
            <a:avLst>
              <a:gd name="adj" fmla="val 40005"/>
            </a:avLst>
          </a:prstGeom>
          <a:solidFill>
            <a:srgbClr val="EEEFF5"/>
          </a:solidFill>
          <a:ln/>
        </p:spPr>
      </p:sp>
      <p:sp>
        <p:nvSpPr>
          <p:cNvPr id="7" name="Text 3"/>
          <p:cNvSpPr/>
          <p:nvPr/>
        </p:nvSpPr>
        <p:spPr>
          <a:xfrm>
            <a:off x="1072753" y="2979301"/>
            <a:ext cx="137993" cy="389811"/>
          </a:xfrm>
          <a:prstGeom prst="rect">
            <a:avLst/>
          </a:prstGeom>
          <a:noFill/>
          <a:ln/>
        </p:spPr>
        <p:txBody>
          <a:bodyPr wrap="none" rtlCol="0" anchor="t"/>
          <a:lstStyle/>
          <a:p>
            <a:pPr algn="ctr" indent="0" marL="0">
              <a:lnSpc>
                <a:spcPts val="3069"/>
              </a:lnSpc>
              <a:buNone/>
            </a:pPr>
            <a:r>
              <a:rPr lang="en-US" sz="3069" b="1" dirty="0">
                <a:solidFill>
                  <a:srgbClr val="272525"/>
                </a:solidFill>
                <a:latin typeface="Barlow" pitchFamily="34" charset="0"/>
                <a:ea typeface="Barlow" pitchFamily="34" charset="-122"/>
                <a:cs typeface="Barlow" pitchFamily="34" charset="-120"/>
              </a:rPr>
              <a:t>1</a:t>
            </a:r>
            <a:endParaRPr lang="en-US" sz="3069" dirty="0"/>
          </a:p>
        </p:txBody>
      </p:sp>
      <p:sp>
        <p:nvSpPr>
          <p:cNvPr id="8" name="Text 4"/>
          <p:cNvSpPr/>
          <p:nvPr/>
        </p:nvSpPr>
        <p:spPr>
          <a:xfrm>
            <a:off x="1666280" y="2896553"/>
            <a:ext cx="3546872"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프로젝트 주제 및 선정 배경</a:t>
            </a:r>
            <a:endParaRPr lang="en-US" sz="2558" dirty="0"/>
          </a:p>
        </p:txBody>
      </p:sp>
      <p:sp>
        <p:nvSpPr>
          <p:cNvPr id="9" name="Text 5"/>
          <p:cNvSpPr/>
          <p:nvPr/>
        </p:nvSpPr>
        <p:spPr>
          <a:xfrm>
            <a:off x="1666280" y="3450669"/>
            <a:ext cx="6613684" cy="395049"/>
          </a:xfrm>
          <a:prstGeom prst="rect">
            <a:avLst/>
          </a:prstGeom>
          <a:noFill/>
          <a:ln/>
        </p:spPr>
        <p:txBody>
          <a:bodyPr wrap="none" rtlCol="0" anchor="t"/>
          <a:lstStyle/>
          <a:p>
            <a:pPr indent="0" marL="0">
              <a:lnSpc>
                <a:spcPts val="3110"/>
              </a:lnSpc>
              <a:buNone/>
            </a:pPr>
            <a:endParaRPr lang="en-US" sz="1944" dirty="0"/>
          </a:p>
        </p:txBody>
      </p:sp>
      <p:sp>
        <p:nvSpPr>
          <p:cNvPr id="10" name="Shape 6"/>
          <p:cNvSpPr/>
          <p:nvPr/>
        </p:nvSpPr>
        <p:spPr>
          <a:xfrm>
            <a:off x="864037" y="4370189"/>
            <a:ext cx="555427" cy="555427"/>
          </a:xfrm>
          <a:prstGeom prst="roundRect">
            <a:avLst>
              <a:gd name="adj" fmla="val 40005"/>
            </a:avLst>
          </a:prstGeom>
          <a:solidFill>
            <a:srgbClr val="EEEFF5"/>
          </a:solidFill>
          <a:ln/>
        </p:spPr>
      </p:sp>
      <p:sp>
        <p:nvSpPr>
          <p:cNvPr id="11" name="Text 7"/>
          <p:cNvSpPr/>
          <p:nvPr/>
        </p:nvSpPr>
        <p:spPr>
          <a:xfrm>
            <a:off x="1032629" y="4452938"/>
            <a:ext cx="218242" cy="389811"/>
          </a:xfrm>
          <a:prstGeom prst="rect">
            <a:avLst/>
          </a:prstGeom>
          <a:noFill/>
          <a:ln/>
        </p:spPr>
        <p:txBody>
          <a:bodyPr wrap="none" rtlCol="0" anchor="t"/>
          <a:lstStyle/>
          <a:p>
            <a:pPr algn="ctr" indent="0" marL="0">
              <a:lnSpc>
                <a:spcPts val="3069"/>
              </a:lnSpc>
              <a:buNone/>
            </a:pPr>
            <a:r>
              <a:rPr lang="en-US" sz="3069" b="1" dirty="0">
                <a:solidFill>
                  <a:srgbClr val="272525"/>
                </a:solidFill>
                <a:latin typeface="Barlow" pitchFamily="34" charset="0"/>
                <a:ea typeface="Barlow" pitchFamily="34" charset="-122"/>
                <a:cs typeface="Barlow" pitchFamily="34" charset="-120"/>
              </a:rPr>
              <a:t>2</a:t>
            </a:r>
            <a:endParaRPr lang="en-US" sz="3069" dirty="0"/>
          </a:p>
        </p:txBody>
      </p:sp>
      <p:sp>
        <p:nvSpPr>
          <p:cNvPr id="12" name="Text 8"/>
          <p:cNvSpPr/>
          <p:nvPr/>
        </p:nvSpPr>
        <p:spPr>
          <a:xfrm>
            <a:off x="1666280" y="4370189"/>
            <a:ext cx="3248501"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프로젝트 내용</a:t>
            </a:r>
            <a:endParaRPr lang="en-US" sz="2558" dirty="0"/>
          </a:p>
        </p:txBody>
      </p:sp>
      <p:sp>
        <p:nvSpPr>
          <p:cNvPr id="13" name="Text 9"/>
          <p:cNvSpPr/>
          <p:nvPr/>
        </p:nvSpPr>
        <p:spPr>
          <a:xfrm>
            <a:off x="1666280" y="4924306"/>
            <a:ext cx="6613684" cy="395049"/>
          </a:xfrm>
          <a:prstGeom prst="rect">
            <a:avLst/>
          </a:prstGeom>
          <a:noFill/>
          <a:ln/>
        </p:spPr>
        <p:txBody>
          <a:bodyPr wrap="none" rtlCol="0" anchor="t"/>
          <a:lstStyle/>
          <a:p>
            <a:pPr indent="0" marL="0">
              <a:lnSpc>
                <a:spcPts val="3110"/>
              </a:lnSpc>
              <a:buNone/>
            </a:pPr>
            <a:endParaRPr lang="en-US" sz="1944" dirty="0"/>
          </a:p>
        </p:txBody>
      </p:sp>
      <p:sp>
        <p:nvSpPr>
          <p:cNvPr id="14" name="Shape 10"/>
          <p:cNvSpPr/>
          <p:nvPr/>
        </p:nvSpPr>
        <p:spPr>
          <a:xfrm>
            <a:off x="864037" y="5843826"/>
            <a:ext cx="555427" cy="555427"/>
          </a:xfrm>
          <a:prstGeom prst="roundRect">
            <a:avLst>
              <a:gd name="adj" fmla="val 40005"/>
            </a:avLst>
          </a:prstGeom>
          <a:solidFill>
            <a:srgbClr val="EEEFF5"/>
          </a:solidFill>
          <a:ln/>
        </p:spPr>
      </p:sp>
      <p:sp>
        <p:nvSpPr>
          <p:cNvPr id="15" name="Text 11"/>
          <p:cNvSpPr/>
          <p:nvPr/>
        </p:nvSpPr>
        <p:spPr>
          <a:xfrm>
            <a:off x="1036439" y="5926574"/>
            <a:ext cx="210503" cy="389811"/>
          </a:xfrm>
          <a:prstGeom prst="rect">
            <a:avLst/>
          </a:prstGeom>
          <a:noFill/>
          <a:ln/>
        </p:spPr>
        <p:txBody>
          <a:bodyPr wrap="none" rtlCol="0" anchor="t"/>
          <a:lstStyle/>
          <a:p>
            <a:pPr algn="ctr" indent="0" marL="0">
              <a:lnSpc>
                <a:spcPts val="3069"/>
              </a:lnSpc>
              <a:buNone/>
            </a:pPr>
            <a:r>
              <a:rPr lang="en-US" sz="3069" b="1" dirty="0">
                <a:solidFill>
                  <a:srgbClr val="272525"/>
                </a:solidFill>
                <a:latin typeface="Barlow" pitchFamily="34" charset="0"/>
                <a:ea typeface="Barlow" pitchFamily="34" charset="-122"/>
                <a:cs typeface="Barlow" pitchFamily="34" charset="-120"/>
              </a:rPr>
              <a:t>3</a:t>
            </a:r>
            <a:endParaRPr lang="en-US" sz="3069" dirty="0"/>
          </a:p>
        </p:txBody>
      </p:sp>
      <p:sp>
        <p:nvSpPr>
          <p:cNvPr id="16" name="Text 12"/>
          <p:cNvSpPr/>
          <p:nvPr/>
        </p:nvSpPr>
        <p:spPr>
          <a:xfrm>
            <a:off x="1666280" y="5843826"/>
            <a:ext cx="3248501" cy="406003"/>
          </a:xfrm>
          <a:prstGeom prst="rect">
            <a:avLst/>
          </a:prstGeom>
          <a:noFill/>
          <a:ln/>
        </p:spPr>
        <p:txBody>
          <a:bodyPr wrap="none" rtlCol="0" anchor="t"/>
          <a:lstStyle/>
          <a:p>
            <a:pPr indent="0" marL="0">
              <a:lnSpc>
                <a:spcPts val="3197"/>
              </a:lnSpc>
              <a:buNone/>
            </a:pPr>
            <a:r>
              <a:rPr lang="en-US" sz="2558" b="1" dirty="0">
                <a:solidFill>
                  <a:srgbClr val="272525"/>
                </a:solidFill>
                <a:latin typeface="Barlow" pitchFamily="34" charset="0"/>
                <a:ea typeface="Barlow" pitchFamily="34" charset="-122"/>
                <a:cs typeface="Barlow" pitchFamily="34" charset="-120"/>
              </a:rPr>
              <a:t>활용 기술 및 재료</a:t>
            </a:r>
            <a:endParaRPr lang="en-US" sz="2558" dirty="0"/>
          </a:p>
        </p:txBody>
      </p:sp>
      <p:sp>
        <p:nvSpPr>
          <p:cNvPr id="17" name="Text 13"/>
          <p:cNvSpPr/>
          <p:nvPr/>
        </p:nvSpPr>
        <p:spPr>
          <a:xfrm>
            <a:off x="1666280" y="6397943"/>
            <a:ext cx="6613684" cy="395049"/>
          </a:xfrm>
          <a:prstGeom prst="rect">
            <a:avLst/>
          </a:prstGeom>
          <a:noFill/>
          <a:ln/>
        </p:spPr>
        <p:txBody>
          <a:bodyPr wrap="none" rtlCol="0" anchor="t"/>
          <a:lstStyle/>
          <a:p>
            <a:pPr indent="0" marL="0">
              <a:lnSpc>
                <a:spcPts val="3110"/>
              </a:lnSpc>
              <a:buNone/>
            </a:pPr>
            <a:endParaRPr lang="en-US" sz="1944"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2247067"/>
            <a:ext cx="5675233" cy="649605"/>
          </a:xfrm>
          <a:prstGeom prst="rect">
            <a:avLst/>
          </a:prstGeom>
          <a:noFill/>
          <a:ln/>
        </p:spPr>
        <p:txBody>
          <a:bodyPr wrap="none" rtlCol="0" anchor="t"/>
          <a:lstStyle/>
          <a:p>
            <a:pPr indent="0" marL="0">
              <a:lnSpc>
                <a:spcPts val="5116"/>
              </a:lnSpc>
              <a:buNone/>
            </a:pPr>
            <a:r>
              <a:rPr lang="en-US" sz="4093" b="1" dirty="0">
                <a:solidFill>
                  <a:srgbClr val="7068F4"/>
                </a:solidFill>
                <a:latin typeface="Barlow" pitchFamily="34" charset="0"/>
                <a:ea typeface="Barlow" pitchFamily="34" charset="-122"/>
                <a:cs typeface="Barlow" pitchFamily="34" charset="-120"/>
              </a:rPr>
              <a:t>프로젝트 주제 및 선정 배경</a:t>
            </a:r>
            <a:endParaRPr lang="en-US" sz="4093" dirty="0"/>
          </a:p>
        </p:txBody>
      </p:sp>
      <p:sp>
        <p:nvSpPr>
          <p:cNvPr id="6" name="Text 2"/>
          <p:cNvSpPr/>
          <p:nvPr/>
        </p:nvSpPr>
        <p:spPr>
          <a:xfrm>
            <a:off x="864037" y="3174325"/>
            <a:ext cx="7415927" cy="395049"/>
          </a:xfrm>
          <a:prstGeom prst="rect">
            <a:avLst/>
          </a:prstGeom>
          <a:noFill/>
          <a:ln/>
        </p:spPr>
        <p:txBody>
          <a:bodyPr wrap="none" rtlCol="0" anchor="t"/>
          <a:lstStyle/>
          <a:p>
            <a:pP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작곡을 할 때 필요한 화성적 분석을 </a:t>
            </a:r>
            <a:endParaRPr lang="en-US" sz="1944" dirty="0"/>
          </a:p>
        </p:txBody>
      </p:sp>
      <p:sp>
        <p:nvSpPr>
          <p:cNvPr id="7" name="Text 3"/>
          <p:cNvSpPr/>
          <p:nvPr/>
        </p:nvSpPr>
        <p:spPr>
          <a:xfrm>
            <a:off x="864037" y="3847028"/>
            <a:ext cx="7415927" cy="395049"/>
          </a:xfrm>
          <a:prstGeom prst="rect">
            <a:avLst/>
          </a:prstGeom>
          <a:noFill/>
          <a:ln/>
        </p:spPr>
        <p:txBody>
          <a:bodyPr wrap="none" rtlCol="0" anchor="t"/>
          <a:lstStyle/>
          <a:p>
            <a:pP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더 쉽고 빠르게 할 수 있는 방법은 없을까?</a:t>
            </a:r>
            <a:endParaRPr lang="en-US" sz="1944" dirty="0"/>
          </a:p>
        </p:txBody>
      </p:sp>
      <p:sp>
        <p:nvSpPr>
          <p:cNvPr id="8" name="Text 4"/>
          <p:cNvSpPr/>
          <p:nvPr/>
        </p:nvSpPr>
        <p:spPr>
          <a:xfrm>
            <a:off x="864037" y="4519732"/>
            <a:ext cx="7415927" cy="790099"/>
          </a:xfrm>
          <a:prstGeom prst="rect">
            <a:avLst/>
          </a:prstGeom>
          <a:noFill/>
          <a:ln/>
        </p:spPr>
        <p:txBody>
          <a:bodyPr wrap="square" rtlCol="0" anchor="t"/>
          <a:lstStyle/>
          <a:p>
            <a:pP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화성 분석과 코드 진행을 알 수 있는 프로그램을 만들어 보려고 노력 했습니다.</a:t>
            </a:r>
            <a:endParaRPr lang="en-US" sz="1944" dirty="0"/>
          </a:p>
        </p:txBody>
      </p:sp>
      <p:sp>
        <p:nvSpPr>
          <p:cNvPr id="9" name="Text 5"/>
          <p:cNvSpPr/>
          <p:nvPr/>
        </p:nvSpPr>
        <p:spPr>
          <a:xfrm>
            <a:off x="864037" y="5587484"/>
            <a:ext cx="7415927" cy="395049"/>
          </a:xfrm>
          <a:prstGeom prst="rect">
            <a:avLst/>
          </a:prstGeom>
          <a:noFill/>
          <a:ln/>
        </p:spPr>
        <p:txBody>
          <a:bodyPr wrap="none" rtlCol="0" anchor="t"/>
          <a:lstStyle/>
          <a:p>
            <a:pPr indent="0" marL="0">
              <a:lnSpc>
                <a:spcPts val="3110"/>
              </a:lnSpc>
              <a:buNone/>
            </a:pPr>
            <a:endParaRPr lang="en-US" sz="1944"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2070259"/>
            <a:ext cx="6497003" cy="812125"/>
          </a:xfrm>
          <a:prstGeom prst="rect">
            <a:avLst/>
          </a:prstGeom>
          <a:noFill/>
          <a:ln/>
        </p:spPr>
        <p:txBody>
          <a:bodyPr wrap="none" rtlCol="0" anchor="t"/>
          <a:lstStyle/>
          <a:p>
            <a:pPr indent="0" marL="0">
              <a:lnSpc>
                <a:spcPts val="6395"/>
              </a:lnSpc>
              <a:buNone/>
            </a:pPr>
            <a:r>
              <a:rPr lang="en-US" sz="5116" b="1" dirty="0">
                <a:solidFill>
                  <a:srgbClr val="7068F4"/>
                </a:solidFill>
                <a:latin typeface="Barlow" pitchFamily="34" charset="0"/>
                <a:ea typeface="Barlow" pitchFamily="34" charset="-122"/>
                <a:cs typeface="Barlow" pitchFamily="34" charset="-120"/>
              </a:rPr>
              <a:t>프로젝트 내용</a:t>
            </a:r>
            <a:endParaRPr lang="en-US" sz="5116" dirty="0"/>
          </a:p>
        </p:txBody>
      </p:sp>
      <p:sp>
        <p:nvSpPr>
          <p:cNvPr id="6" name="Text 2"/>
          <p:cNvSpPr/>
          <p:nvPr/>
        </p:nvSpPr>
        <p:spPr>
          <a:xfrm>
            <a:off x="864037" y="3252668"/>
            <a:ext cx="7415927" cy="395049"/>
          </a:xfrm>
          <a:prstGeom prst="rect">
            <a:avLst/>
          </a:prstGeom>
          <a:noFill/>
          <a:ln/>
        </p:spPr>
        <p:txBody>
          <a:bodyPr wrap="none" rtlCol="0" anchor="t"/>
          <a:lstStyle/>
          <a:p>
            <a:pPr indent="0" marL="0">
              <a:lnSpc>
                <a:spcPts val="3110"/>
              </a:lnSpc>
              <a:buNone/>
            </a:pPr>
            <a:endParaRPr lang="en-US" sz="1944" dirty="0"/>
          </a:p>
        </p:txBody>
      </p:sp>
      <p:sp>
        <p:nvSpPr>
          <p:cNvPr id="7" name="Text 3"/>
          <p:cNvSpPr/>
          <p:nvPr/>
        </p:nvSpPr>
        <p:spPr>
          <a:xfrm>
            <a:off x="1357670" y="3925372"/>
            <a:ext cx="6922294" cy="493752"/>
          </a:xfrm>
          <a:prstGeom prst="rect">
            <a:avLst/>
          </a:prstGeom>
          <a:noFill/>
          <a:ln/>
        </p:spPr>
        <p:txBody>
          <a:bodyPr wrap="none" rtlCol="0" anchor="t"/>
          <a:lstStyle/>
          <a:p>
            <a:pPr algn="l" marL="342900" indent="-342900">
              <a:lnSpc>
                <a:spcPts val="3888"/>
              </a:lnSpc>
              <a:buSzPct val="100000"/>
              <a:buChar char="•"/>
            </a:pPr>
            <a:r>
              <a:rPr lang="en-US" sz="2430" b="1" dirty="0">
                <a:solidFill>
                  <a:srgbClr val="272525"/>
                </a:solidFill>
                <a:latin typeface="Montserrat" pitchFamily="34" charset="0"/>
                <a:ea typeface="Montserrat" pitchFamily="34" charset="-122"/>
                <a:cs typeface="Montserrat" pitchFamily="34" charset="-120"/>
              </a:rPr>
              <a:t>PDF를 텍스트로 읽어올 수 있는 방법</a:t>
            </a:r>
            <a:endParaRPr lang="en-US" sz="2430" dirty="0"/>
          </a:p>
        </p:txBody>
      </p:sp>
      <p:sp>
        <p:nvSpPr>
          <p:cNvPr id="8" name="Text 4"/>
          <p:cNvSpPr/>
          <p:nvPr/>
        </p:nvSpPr>
        <p:spPr>
          <a:xfrm>
            <a:off x="1357670" y="4505444"/>
            <a:ext cx="6922294" cy="493752"/>
          </a:xfrm>
          <a:prstGeom prst="rect">
            <a:avLst/>
          </a:prstGeom>
          <a:noFill/>
          <a:ln/>
        </p:spPr>
        <p:txBody>
          <a:bodyPr wrap="none" rtlCol="0" anchor="t"/>
          <a:lstStyle/>
          <a:p>
            <a:pPr algn="l" marL="342900" indent="-342900">
              <a:lnSpc>
                <a:spcPts val="3888"/>
              </a:lnSpc>
              <a:buSzPct val="100000"/>
              <a:buChar char="•"/>
            </a:pPr>
            <a:r>
              <a:rPr lang="en-US" sz="2430" b="1" dirty="0">
                <a:solidFill>
                  <a:srgbClr val="272525"/>
                </a:solidFill>
                <a:latin typeface="Montserrat" pitchFamily="34" charset="0"/>
                <a:ea typeface="Montserrat" pitchFamily="34" charset="-122"/>
                <a:cs typeface="Montserrat" pitchFamily="34" charset="-120"/>
              </a:rPr>
              <a:t>텍스트 화 된 데이터에서 규칙을 통해 정제하고 분리</a:t>
            </a:r>
            <a:endParaRPr lang="en-US" sz="2430" dirty="0"/>
          </a:p>
        </p:txBody>
      </p:sp>
      <p:sp>
        <p:nvSpPr>
          <p:cNvPr id="9" name="Text 5"/>
          <p:cNvSpPr/>
          <p:nvPr/>
        </p:nvSpPr>
        <p:spPr>
          <a:xfrm>
            <a:off x="1357670" y="5085517"/>
            <a:ext cx="6922294" cy="493752"/>
          </a:xfrm>
          <a:prstGeom prst="rect">
            <a:avLst/>
          </a:prstGeom>
          <a:noFill/>
          <a:ln/>
        </p:spPr>
        <p:txBody>
          <a:bodyPr wrap="none" rtlCol="0" anchor="t"/>
          <a:lstStyle/>
          <a:p>
            <a:pPr algn="l" marL="342900" indent="-342900">
              <a:lnSpc>
                <a:spcPts val="3888"/>
              </a:lnSpc>
              <a:buSzPct val="100000"/>
              <a:buChar char="•"/>
            </a:pPr>
            <a:r>
              <a:rPr lang="en-US" sz="2430" b="1" dirty="0">
                <a:solidFill>
                  <a:srgbClr val="272525"/>
                </a:solidFill>
                <a:latin typeface="Montserrat" pitchFamily="34" charset="0"/>
                <a:ea typeface="Montserrat" pitchFamily="34" charset="-122"/>
                <a:cs typeface="Montserrat" pitchFamily="34" charset="-120"/>
              </a:rPr>
              <a:t>코드의 단일화 위한 알고리즘 설계</a:t>
            </a:r>
            <a:endParaRPr lang="en-US" sz="2430" dirty="0"/>
          </a:p>
        </p:txBody>
      </p:sp>
      <p:sp>
        <p:nvSpPr>
          <p:cNvPr id="10" name="Text 6"/>
          <p:cNvSpPr/>
          <p:nvPr/>
        </p:nvSpPr>
        <p:spPr>
          <a:xfrm>
            <a:off x="1357670" y="5665589"/>
            <a:ext cx="6922294" cy="493752"/>
          </a:xfrm>
          <a:prstGeom prst="rect">
            <a:avLst/>
          </a:prstGeom>
          <a:noFill/>
          <a:ln/>
        </p:spPr>
        <p:txBody>
          <a:bodyPr wrap="none" rtlCol="0" anchor="t"/>
          <a:lstStyle/>
          <a:p>
            <a:pPr algn="l" marL="342900" indent="-342900">
              <a:lnSpc>
                <a:spcPts val="3888"/>
              </a:lnSpc>
              <a:buSzPct val="100000"/>
              <a:buChar char="•"/>
            </a:pPr>
            <a:r>
              <a:rPr lang="en-US" sz="2430" b="1" dirty="0">
                <a:solidFill>
                  <a:srgbClr val="272525"/>
                </a:solidFill>
                <a:latin typeface="Montserrat" pitchFamily="34" charset="0"/>
                <a:ea typeface="Montserrat" pitchFamily="34" charset="-122"/>
                <a:cs typeface="Montserrat" pitchFamily="34" charset="-120"/>
              </a:rPr>
              <a:t>유사도 통해 코드 진행 확인</a:t>
            </a:r>
            <a:endParaRPr lang="en-US" sz="243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913567"/>
            <a:ext cx="6497003" cy="812125"/>
          </a:xfrm>
          <a:prstGeom prst="rect">
            <a:avLst/>
          </a:prstGeom>
          <a:noFill/>
          <a:ln/>
        </p:spPr>
        <p:txBody>
          <a:bodyPr wrap="none" rtlCol="0" anchor="t"/>
          <a:lstStyle/>
          <a:p>
            <a:pPr indent="0" marL="0">
              <a:lnSpc>
                <a:spcPts val="6395"/>
              </a:lnSpc>
              <a:buNone/>
            </a:pPr>
            <a:r>
              <a:rPr lang="en-US" sz="5116" b="1" dirty="0">
                <a:solidFill>
                  <a:srgbClr val="7068F4"/>
                </a:solidFill>
                <a:latin typeface="Barlow" pitchFamily="34" charset="0"/>
                <a:ea typeface="Barlow" pitchFamily="34" charset="-122"/>
                <a:cs typeface="Barlow" pitchFamily="34" charset="-120"/>
              </a:rPr>
              <a:t>활용 기술 및 재료</a:t>
            </a:r>
            <a:endParaRPr lang="en-US" sz="5116" dirty="0"/>
          </a:p>
        </p:txBody>
      </p:sp>
      <p:pic>
        <p:nvPicPr>
          <p:cNvPr id="5" name="Image 1" descr="preencoded.png">    </p:cNvPr>
          <p:cNvPicPr>
            <a:picLocks noChangeAspect="1"/>
          </p:cNvPicPr>
          <p:nvPr/>
        </p:nvPicPr>
        <p:blipFill>
          <a:blip r:embed="rId2"/>
          <a:stretch>
            <a:fillRect/>
          </a:stretch>
        </p:blipFill>
        <p:spPr>
          <a:xfrm>
            <a:off x="864037" y="2219444"/>
            <a:ext cx="4053840" cy="2505432"/>
          </a:xfrm>
          <a:prstGeom prst="rect">
            <a:avLst/>
          </a:prstGeom>
        </p:spPr>
      </p:pic>
      <p:sp>
        <p:nvSpPr>
          <p:cNvPr id="6" name="Text 2"/>
          <p:cNvSpPr/>
          <p:nvPr/>
        </p:nvSpPr>
        <p:spPr>
          <a:xfrm>
            <a:off x="864037" y="5033486"/>
            <a:ext cx="3248501" cy="406003"/>
          </a:xfrm>
          <a:prstGeom prst="rect">
            <a:avLst/>
          </a:prstGeom>
          <a:noFill/>
          <a:ln/>
        </p:spPr>
        <p:txBody>
          <a:bodyPr wrap="none" rtlCol="0" anchor="t"/>
          <a:lstStyle/>
          <a:p>
            <a:pPr algn="l" indent="0" marL="0">
              <a:lnSpc>
                <a:spcPts val="3197"/>
              </a:lnSpc>
              <a:buNone/>
            </a:pPr>
            <a:r>
              <a:rPr lang="en-US" sz="2558" b="1" dirty="0">
                <a:solidFill>
                  <a:srgbClr val="272525"/>
                </a:solidFill>
                <a:latin typeface="Barlow" pitchFamily="34" charset="0"/>
                <a:ea typeface="Barlow" pitchFamily="34" charset="-122"/>
                <a:cs typeface="Barlow" pitchFamily="34" charset="-120"/>
              </a:rPr>
              <a:t>PDF 악보 구하기</a:t>
            </a:r>
            <a:endParaRPr lang="en-US" sz="2558" dirty="0"/>
          </a:p>
        </p:txBody>
      </p:sp>
      <p:sp>
        <p:nvSpPr>
          <p:cNvPr id="7" name="Text 3"/>
          <p:cNvSpPr/>
          <p:nvPr/>
        </p:nvSpPr>
        <p:spPr>
          <a:xfrm>
            <a:off x="864037" y="5587603"/>
            <a:ext cx="4053840" cy="395049"/>
          </a:xfrm>
          <a:prstGeom prst="rect">
            <a:avLst/>
          </a:prstGeom>
          <a:noFill/>
          <a:ln/>
        </p:spPr>
        <p:txBody>
          <a:bodyPr wrap="none" rtlCol="0" anchor="t"/>
          <a:lstStyle/>
          <a:p>
            <a:pPr algn="l"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악보바다 데이터 활용</a:t>
            </a:r>
            <a:endParaRPr lang="en-US" sz="1944" dirty="0"/>
          </a:p>
        </p:txBody>
      </p:sp>
      <p:pic>
        <p:nvPicPr>
          <p:cNvPr id="8" name="Image 2" descr="preencoded.png">    </p:cNvPr>
          <p:cNvPicPr>
            <a:picLocks noChangeAspect="1"/>
          </p:cNvPicPr>
          <p:nvPr/>
        </p:nvPicPr>
        <p:blipFill>
          <a:blip r:embed="rId3"/>
          <a:stretch>
            <a:fillRect/>
          </a:stretch>
        </p:blipFill>
        <p:spPr>
          <a:xfrm>
            <a:off x="5288161" y="2219444"/>
            <a:ext cx="4053959" cy="2505432"/>
          </a:xfrm>
          <a:prstGeom prst="rect">
            <a:avLst/>
          </a:prstGeom>
        </p:spPr>
      </p:pic>
      <p:sp>
        <p:nvSpPr>
          <p:cNvPr id="9" name="Text 4"/>
          <p:cNvSpPr/>
          <p:nvPr/>
        </p:nvSpPr>
        <p:spPr>
          <a:xfrm>
            <a:off x="5288161" y="5033486"/>
            <a:ext cx="3248501" cy="406003"/>
          </a:xfrm>
          <a:prstGeom prst="rect">
            <a:avLst/>
          </a:prstGeom>
          <a:noFill/>
          <a:ln/>
        </p:spPr>
        <p:txBody>
          <a:bodyPr wrap="none" rtlCol="0" anchor="t"/>
          <a:lstStyle/>
          <a:p>
            <a:pPr algn="l" indent="0" marL="0">
              <a:lnSpc>
                <a:spcPts val="3197"/>
              </a:lnSpc>
              <a:buNone/>
            </a:pPr>
            <a:r>
              <a:rPr lang="en-US" sz="2558" b="1" dirty="0">
                <a:solidFill>
                  <a:srgbClr val="272525"/>
                </a:solidFill>
                <a:latin typeface="Barlow" pitchFamily="34" charset="0"/>
                <a:ea typeface="Barlow" pitchFamily="34" charset="-122"/>
                <a:cs typeface="Barlow" pitchFamily="34" charset="-120"/>
              </a:rPr>
              <a:t>PDF to Text</a:t>
            </a:r>
            <a:endParaRPr lang="en-US" sz="2558" dirty="0"/>
          </a:p>
        </p:txBody>
      </p:sp>
      <p:sp>
        <p:nvSpPr>
          <p:cNvPr id="10" name="Text 5"/>
          <p:cNvSpPr/>
          <p:nvPr/>
        </p:nvSpPr>
        <p:spPr>
          <a:xfrm>
            <a:off x="5288161" y="5587603"/>
            <a:ext cx="4053959" cy="395049"/>
          </a:xfrm>
          <a:prstGeom prst="rect">
            <a:avLst/>
          </a:prstGeom>
          <a:noFill/>
          <a:ln/>
        </p:spPr>
        <p:txBody>
          <a:bodyPr wrap="none" rtlCol="0" anchor="t"/>
          <a:lstStyle/>
          <a:p>
            <a:pPr algn="l"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PyPDF2, PyMuPDF</a:t>
            </a:r>
            <a:pPr algn="l"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 </a:t>
            </a:r>
            <a:endParaRPr lang="en-US" sz="1944" dirty="0"/>
          </a:p>
        </p:txBody>
      </p:sp>
      <p:sp>
        <p:nvSpPr>
          <p:cNvPr id="11" name="Text 6"/>
          <p:cNvSpPr/>
          <p:nvPr/>
        </p:nvSpPr>
        <p:spPr>
          <a:xfrm>
            <a:off x="5288161" y="6130766"/>
            <a:ext cx="4053959" cy="1185148"/>
          </a:xfrm>
          <a:prstGeom prst="rect">
            <a:avLst/>
          </a:prstGeom>
          <a:noFill/>
          <a:ln/>
        </p:spPr>
        <p:txBody>
          <a:bodyPr wrap="square" rtlCol="0" anchor="t"/>
          <a:lstStyle/>
          <a:p>
            <a:pPr algn="l"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직접적으로 텍스트로 읽는 방법 </a:t>
            </a:r>
            <a:pPr algn="l"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
</a:t>
            </a:r>
            <a:pPr algn="l"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
</a:t>
            </a:r>
            <a:endParaRPr lang="en-US" sz="1944" dirty="0"/>
          </a:p>
        </p:txBody>
      </p:sp>
      <p:pic>
        <p:nvPicPr>
          <p:cNvPr id="12" name="Image 3" descr="preencoded.png">    </p:cNvPr>
          <p:cNvPicPr>
            <a:picLocks noChangeAspect="1"/>
          </p:cNvPicPr>
          <p:nvPr/>
        </p:nvPicPr>
        <p:blipFill>
          <a:blip r:embed="rId4"/>
          <a:stretch>
            <a:fillRect/>
          </a:stretch>
        </p:blipFill>
        <p:spPr>
          <a:xfrm>
            <a:off x="9712404" y="2219444"/>
            <a:ext cx="4053959" cy="2505432"/>
          </a:xfrm>
          <a:prstGeom prst="rect">
            <a:avLst/>
          </a:prstGeom>
        </p:spPr>
      </p:pic>
      <p:sp>
        <p:nvSpPr>
          <p:cNvPr id="13" name="Text 7"/>
          <p:cNvSpPr/>
          <p:nvPr/>
        </p:nvSpPr>
        <p:spPr>
          <a:xfrm>
            <a:off x="9712404" y="5033486"/>
            <a:ext cx="3248501" cy="406003"/>
          </a:xfrm>
          <a:prstGeom prst="rect">
            <a:avLst/>
          </a:prstGeom>
          <a:noFill/>
          <a:ln/>
        </p:spPr>
        <p:txBody>
          <a:bodyPr wrap="none" rtlCol="0" anchor="t"/>
          <a:lstStyle/>
          <a:p>
            <a:pPr algn="l" indent="0" marL="0">
              <a:lnSpc>
                <a:spcPts val="3197"/>
              </a:lnSpc>
              <a:buNone/>
            </a:pPr>
            <a:r>
              <a:rPr lang="en-US" sz="2558" b="1" dirty="0">
                <a:solidFill>
                  <a:srgbClr val="272525"/>
                </a:solidFill>
                <a:latin typeface="Barlow" pitchFamily="34" charset="0"/>
                <a:ea typeface="Barlow" pitchFamily="34" charset="-122"/>
                <a:cs typeface="Barlow" pitchFamily="34" charset="-120"/>
              </a:rPr>
              <a:t>PDF to Text</a:t>
            </a:r>
            <a:endParaRPr lang="en-US" sz="2558" dirty="0"/>
          </a:p>
        </p:txBody>
      </p:sp>
      <p:sp>
        <p:nvSpPr>
          <p:cNvPr id="14" name="Text 8"/>
          <p:cNvSpPr/>
          <p:nvPr/>
        </p:nvSpPr>
        <p:spPr>
          <a:xfrm>
            <a:off x="9712404" y="5587603"/>
            <a:ext cx="4053959" cy="395049"/>
          </a:xfrm>
          <a:prstGeom prst="rect">
            <a:avLst/>
          </a:prstGeom>
          <a:noFill/>
          <a:ln/>
        </p:spPr>
        <p:txBody>
          <a:bodyPr wrap="none" rtlCol="0" anchor="t"/>
          <a:lstStyle/>
          <a:p>
            <a:pPr algn="l"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OpenCV, pdf2image</a:t>
            </a:r>
            <a:pPr algn="l"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            </a:t>
            </a:r>
            <a:endParaRPr lang="en-US" sz="1944" dirty="0"/>
          </a:p>
        </p:txBody>
      </p:sp>
      <p:sp>
        <p:nvSpPr>
          <p:cNvPr id="15" name="Text 9"/>
          <p:cNvSpPr/>
          <p:nvPr/>
        </p:nvSpPr>
        <p:spPr>
          <a:xfrm>
            <a:off x="9712404" y="6130766"/>
            <a:ext cx="4053959" cy="790099"/>
          </a:xfrm>
          <a:prstGeom prst="rect">
            <a:avLst/>
          </a:prstGeom>
          <a:noFill/>
          <a:ln/>
        </p:spPr>
        <p:txBody>
          <a:bodyPr wrap="square" rtlCol="0" anchor="t"/>
          <a:lstStyle/>
          <a:p>
            <a:pPr algn="l"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OCR을 통해서 구간을 나눠서 읽어오는 방식</a:t>
            </a:r>
            <a:endParaRPr lang="en-US" sz="1944" dirty="0"/>
          </a:p>
        </p:txBody>
      </p:sp>
      <p:pic>
        <p:nvPicPr>
          <p:cNvPr id="16"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504123"/>
          </a:xfrm>
          <a:prstGeom prst="rect">
            <a:avLst/>
          </a:prstGeom>
        </p:spPr>
      </p:pic>
      <p:sp>
        <p:nvSpPr>
          <p:cNvPr id="5" name="Text 1"/>
          <p:cNvSpPr/>
          <p:nvPr/>
        </p:nvSpPr>
        <p:spPr>
          <a:xfrm>
            <a:off x="1555671" y="3055382"/>
            <a:ext cx="5755838" cy="659011"/>
          </a:xfrm>
          <a:prstGeom prst="rect">
            <a:avLst/>
          </a:prstGeom>
          <a:noFill/>
          <a:ln/>
        </p:spPr>
        <p:txBody>
          <a:bodyPr wrap="none" rtlCol="0" anchor="t"/>
          <a:lstStyle/>
          <a:p>
            <a:pPr indent="0" marL="0">
              <a:lnSpc>
                <a:spcPts val="5189"/>
              </a:lnSpc>
              <a:buNone/>
            </a:pPr>
            <a:r>
              <a:rPr lang="en-US" sz="4151" b="1" dirty="0">
                <a:solidFill>
                  <a:srgbClr val="7068F4"/>
                </a:solidFill>
                <a:latin typeface="Barlow" pitchFamily="34" charset="0"/>
                <a:ea typeface="Barlow" pitchFamily="34" charset="-122"/>
                <a:cs typeface="Barlow" pitchFamily="34" charset="-120"/>
              </a:rPr>
              <a:t>프로젝트 수행 절차 및 방법</a:t>
            </a:r>
            <a:endParaRPr lang="en-US" sz="4151" dirty="0"/>
          </a:p>
        </p:txBody>
      </p:sp>
      <p:sp>
        <p:nvSpPr>
          <p:cNvPr id="6" name="Shape 2"/>
          <p:cNvSpPr/>
          <p:nvPr/>
        </p:nvSpPr>
        <p:spPr>
          <a:xfrm>
            <a:off x="1555671" y="5686306"/>
            <a:ext cx="11518940" cy="25003"/>
          </a:xfrm>
          <a:prstGeom prst="roundRect">
            <a:avLst>
              <a:gd name="adj" fmla="val 721101"/>
            </a:avLst>
          </a:prstGeom>
          <a:solidFill>
            <a:srgbClr val="DBDDEA"/>
          </a:solidFill>
          <a:ln/>
        </p:spPr>
      </p:sp>
      <p:sp>
        <p:nvSpPr>
          <p:cNvPr id="7" name="Shape 3"/>
          <p:cNvSpPr/>
          <p:nvPr/>
        </p:nvSpPr>
        <p:spPr>
          <a:xfrm>
            <a:off x="4372808" y="4985325"/>
            <a:ext cx="25003" cy="701040"/>
          </a:xfrm>
          <a:prstGeom prst="roundRect">
            <a:avLst>
              <a:gd name="adj" fmla="val 721101"/>
            </a:avLst>
          </a:prstGeom>
          <a:solidFill>
            <a:srgbClr val="DBDDEA"/>
          </a:solidFill>
          <a:ln/>
        </p:spPr>
      </p:sp>
      <p:sp>
        <p:nvSpPr>
          <p:cNvPr id="8" name="Shape 4"/>
          <p:cNvSpPr/>
          <p:nvPr/>
        </p:nvSpPr>
        <p:spPr>
          <a:xfrm>
            <a:off x="4160044" y="5460980"/>
            <a:ext cx="450652" cy="450652"/>
          </a:xfrm>
          <a:prstGeom prst="roundRect">
            <a:avLst>
              <a:gd name="adj" fmla="val 40008"/>
            </a:avLst>
          </a:prstGeom>
          <a:solidFill>
            <a:srgbClr val="EEEFF5"/>
          </a:solidFill>
          <a:ln/>
        </p:spPr>
      </p:sp>
      <p:sp>
        <p:nvSpPr>
          <p:cNvPr id="9" name="Text 5"/>
          <p:cNvSpPr/>
          <p:nvPr/>
        </p:nvSpPr>
        <p:spPr>
          <a:xfrm>
            <a:off x="4329351" y="5528131"/>
            <a:ext cx="112038" cy="316349"/>
          </a:xfrm>
          <a:prstGeom prst="rect">
            <a:avLst/>
          </a:prstGeom>
          <a:noFill/>
          <a:ln/>
        </p:spPr>
        <p:txBody>
          <a:bodyPr wrap="none" rtlCol="0" anchor="t"/>
          <a:lstStyle/>
          <a:p>
            <a:pPr algn="ctr" indent="0" marL="0">
              <a:lnSpc>
                <a:spcPts val="2491"/>
              </a:lnSpc>
              <a:buNone/>
            </a:pPr>
            <a:r>
              <a:rPr lang="en-US" sz="2491" b="1" dirty="0">
                <a:solidFill>
                  <a:srgbClr val="272525"/>
                </a:solidFill>
                <a:latin typeface="Barlow" pitchFamily="34" charset="0"/>
                <a:ea typeface="Barlow" pitchFamily="34" charset="-122"/>
                <a:cs typeface="Barlow" pitchFamily="34" charset="-120"/>
              </a:rPr>
              <a:t>1</a:t>
            </a:r>
            <a:endParaRPr lang="en-US" sz="2491" dirty="0"/>
          </a:p>
        </p:txBody>
      </p:sp>
      <p:sp>
        <p:nvSpPr>
          <p:cNvPr id="10" name="Text 6"/>
          <p:cNvSpPr/>
          <p:nvPr/>
        </p:nvSpPr>
        <p:spPr>
          <a:xfrm>
            <a:off x="3067407" y="4014788"/>
            <a:ext cx="2635806" cy="329446"/>
          </a:xfrm>
          <a:prstGeom prst="rect">
            <a:avLst/>
          </a:prstGeom>
          <a:noFill/>
          <a:ln/>
        </p:spPr>
        <p:txBody>
          <a:bodyPr wrap="none" rtlCol="0" anchor="t"/>
          <a:lstStyle/>
          <a:p>
            <a:pPr algn="ctr" indent="0" marL="0">
              <a:lnSpc>
                <a:spcPts val="2594"/>
              </a:lnSpc>
              <a:buNone/>
            </a:pPr>
            <a:r>
              <a:rPr lang="en-US" sz="2076" b="1" dirty="0">
                <a:solidFill>
                  <a:srgbClr val="272525"/>
                </a:solidFill>
                <a:latin typeface="Barlow" pitchFamily="34" charset="0"/>
                <a:ea typeface="Barlow" pitchFamily="34" charset="-122"/>
                <a:cs typeface="Barlow" pitchFamily="34" charset="-120"/>
              </a:rPr>
              <a:t>PDF 데이터 전처리</a:t>
            </a:r>
            <a:endParaRPr lang="en-US" sz="2076" dirty="0"/>
          </a:p>
        </p:txBody>
      </p:sp>
      <p:sp>
        <p:nvSpPr>
          <p:cNvPr id="11" name="Text 7"/>
          <p:cNvSpPr/>
          <p:nvPr/>
        </p:nvSpPr>
        <p:spPr>
          <a:xfrm>
            <a:off x="1755934" y="4464367"/>
            <a:ext cx="5258753" cy="320516"/>
          </a:xfrm>
          <a:prstGeom prst="rect">
            <a:avLst/>
          </a:prstGeom>
          <a:noFill/>
          <a:ln/>
        </p:spPr>
        <p:txBody>
          <a:bodyPr wrap="none" rtlCol="0" anchor="t"/>
          <a:lstStyle/>
          <a:p>
            <a:pPr algn="ctr" indent="0" marL="0">
              <a:lnSpc>
                <a:spcPts val="2524"/>
              </a:lnSpc>
              <a:buNone/>
            </a:pPr>
            <a:r>
              <a:rPr lang="en-US" sz="1577" dirty="0">
                <a:solidFill>
                  <a:srgbClr val="272525"/>
                </a:solidFill>
                <a:latin typeface="Montserrat" pitchFamily="34" charset="0"/>
                <a:ea typeface="Montserrat" pitchFamily="34" charset="-122"/>
                <a:cs typeface="Montserrat" pitchFamily="34" charset="-120"/>
              </a:rPr>
              <a:t>텍스트 변환 후 필요한 내용을 찾기 위한 알고리즘 설계</a:t>
            </a:r>
            <a:endParaRPr lang="en-US" sz="1577" dirty="0"/>
          </a:p>
        </p:txBody>
      </p:sp>
      <p:sp>
        <p:nvSpPr>
          <p:cNvPr id="12" name="Shape 8"/>
          <p:cNvSpPr/>
          <p:nvPr/>
        </p:nvSpPr>
        <p:spPr>
          <a:xfrm>
            <a:off x="7302579" y="5686246"/>
            <a:ext cx="25003" cy="701040"/>
          </a:xfrm>
          <a:prstGeom prst="roundRect">
            <a:avLst>
              <a:gd name="adj" fmla="val 721101"/>
            </a:avLst>
          </a:prstGeom>
          <a:solidFill>
            <a:srgbClr val="DBDDEA"/>
          </a:solidFill>
          <a:ln/>
        </p:spPr>
      </p:sp>
      <p:sp>
        <p:nvSpPr>
          <p:cNvPr id="13" name="Shape 9"/>
          <p:cNvSpPr/>
          <p:nvPr/>
        </p:nvSpPr>
        <p:spPr>
          <a:xfrm>
            <a:off x="7089815" y="5460980"/>
            <a:ext cx="450652" cy="450652"/>
          </a:xfrm>
          <a:prstGeom prst="roundRect">
            <a:avLst>
              <a:gd name="adj" fmla="val 40008"/>
            </a:avLst>
          </a:prstGeom>
          <a:solidFill>
            <a:srgbClr val="EEEFF5"/>
          </a:solidFill>
          <a:ln/>
        </p:spPr>
      </p:sp>
      <p:sp>
        <p:nvSpPr>
          <p:cNvPr id="14" name="Text 10"/>
          <p:cNvSpPr/>
          <p:nvPr/>
        </p:nvSpPr>
        <p:spPr>
          <a:xfrm>
            <a:off x="7226498" y="5528131"/>
            <a:ext cx="177165" cy="316349"/>
          </a:xfrm>
          <a:prstGeom prst="rect">
            <a:avLst/>
          </a:prstGeom>
          <a:noFill/>
          <a:ln/>
        </p:spPr>
        <p:txBody>
          <a:bodyPr wrap="none" rtlCol="0" anchor="t"/>
          <a:lstStyle/>
          <a:p>
            <a:pPr algn="ctr" indent="0" marL="0">
              <a:lnSpc>
                <a:spcPts val="2491"/>
              </a:lnSpc>
              <a:buNone/>
            </a:pPr>
            <a:r>
              <a:rPr lang="en-US" sz="2491" b="1" dirty="0">
                <a:solidFill>
                  <a:srgbClr val="272525"/>
                </a:solidFill>
                <a:latin typeface="Barlow" pitchFamily="34" charset="0"/>
                <a:ea typeface="Barlow" pitchFamily="34" charset="-122"/>
                <a:cs typeface="Barlow" pitchFamily="34" charset="-120"/>
              </a:rPr>
              <a:t>2</a:t>
            </a:r>
            <a:endParaRPr lang="en-US" sz="2491" dirty="0"/>
          </a:p>
        </p:txBody>
      </p:sp>
      <p:sp>
        <p:nvSpPr>
          <p:cNvPr id="15" name="Text 11"/>
          <p:cNvSpPr/>
          <p:nvPr/>
        </p:nvSpPr>
        <p:spPr>
          <a:xfrm>
            <a:off x="5997178" y="6587728"/>
            <a:ext cx="2635806" cy="329446"/>
          </a:xfrm>
          <a:prstGeom prst="rect">
            <a:avLst/>
          </a:prstGeom>
          <a:noFill/>
          <a:ln/>
        </p:spPr>
        <p:txBody>
          <a:bodyPr wrap="none" rtlCol="0" anchor="t"/>
          <a:lstStyle/>
          <a:p>
            <a:pPr algn="ctr" indent="0" marL="0">
              <a:lnSpc>
                <a:spcPts val="2594"/>
              </a:lnSpc>
              <a:buNone/>
            </a:pPr>
            <a:r>
              <a:rPr lang="en-US" sz="2076" b="1" dirty="0">
                <a:solidFill>
                  <a:srgbClr val="272525"/>
                </a:solidFill>
                <a:latin typeface="Barlow" pitchFamily="34" charset="0"/>
                <a:ea typeface="Barlow" pitchFamily="34" charset="-122"/>
                <a:cs typeface="Barlow" pitchFamily="34" charset="-120"/>
              </a:rPr>
              <a:t>패턴 분석과 유사도 측정</a:t>
            </a:r>
            <a:endParaRPr lang="en-US" sz="2076" dirty="0"/>
          </a:p>
        </p:txBody>
      </p:sp>
      <p:sp>
        <p:nvSpPr>
          <p:cNvPr id="16" name="Text 12"/>
          <p:cNvSpPr/>
          <p:nvPr/>
        </p:nvSpPr>
        <p:spPr>
          <a:xfrm>
            <a:off x="4685705" y="7037308"/>
            <a:ext cx="5258753" cy="641033"/>
          </a:xfrm>
          <a:prstGeom prst="rect">
            <a:avLst/>
          </a:prstGeom>
          <a:noFill/>
          <a:ln/>
        </p:spPr>
        <p:txBody>
          <a:bodyPr wrap="square" rtlCol="0" anchor="t"/>
          <a:lstStyle/>
          <a:p>
            <a:pPr algn="ctr" indent="0" marL="0">
              <a:lnSpc>
                <a:spcPts val="2524"/>
              </a:lnSpc>
              <a:buNone/>
            </a:pPr>
            <a:r>
              <a:rPr lang="en-US" sz="1577" dirty="0">
                <a:solidFill>
                  <a:srgbClr val="272525"/>
                </a:solidFill>
                <a:latin typeface="Montserrat" pitchFamily="34" charset="0"/>
                <a:ea typeface="Montserrat" pitchFamily="34" charset="-122"/>
                <a:cs typeface="Montserrat" pitchFamily="34" charset="-120"/>
              </a:rPr>
              <a:t>데이터들을 단일화 시키고 유사도를 측정하여 코드 진행을 찾을 수 있도록 설계</a:t>
            </a:r>
            <a:endParaRPr lang="en-US" sz="1577" dirty="0"/>
          </a:p>
        </p:txBody>
      </p:sp>
      <p:sp>
        <p:nvSpPr>
          <p:cNvPr id="17" name="Shape 13"/>
          <p:cNvSpPr/>
          <p:nvPr/>
        </p:nvSpPr>
        <p:spPr>
          <a:xfrm>
            <a:off x="10232350" y="4985325"/>
            <a:ext cx="25003" cy="701040"/>
          </a:xfrm>
          <a:prstGeom prst="roundRect">
            <a:avLst>
              <a:gd name="adj" fmla="val 721101"/>
            </a:avLst>
          </a:prstGeom>
          <a:solidFill>
            <a:srgbClr val="DBDDEA"/>
          </a:solidFill>
          <a:ln/>
        </p:spPr>
      </p:sp>
      <p:sp>
        <p:nvSpPr>
          <p:cNvPr id="18" name="Shape 14"/>
          <p:cNvSpPr/>
          <p:nvPr/>
        </p:nvSpPr>
        <p:spPr>
          <a:xfrm>
            <a:off x="10019586" y="5460980"/>
            <a:ext cx="450652" cy="450652"/>
          </a:xfrm>
          <a:prstGeom prst="roundRect">
            <a:avLst>
              <a:gd name="adj" fmla="val 40008"/>
            </a:avLst>
          </a:prstGeom>
          <a:solidFill>
            <a:srgbClr val="EEEFF5"/>
          </a:solidFill>
          <a:ln/>
        </p:spPr>
      </p:sp>
      <p:sp>
        <p:nvSpPr>
          <p:cNvPr id="19" name="Text 15"/>
          <p:cNvSpPr/>
          <p:nvPr/>
        </p:nvSpPr>
        <p:spPr>
          <a:xfrm>
            <a:off x="10159484" y="5528131"/>
            <a:ext cx="170855" cy="316349"/>
          </a:xfrm>
          <a:prstGeom prst="rect">
            <a:avLst/>
          </a:prstGeom>
          <a:noFill/>
          <a:ln/>
        </p:spPr>
        <p:txBody>
          <a:bodyPr wrap="none" rtlCol="0" anchor="t"/>
          <a:lstStyle/>
          <a:p>
            <a:pPr algn="ctr" indent="0" marL="0">
              <a:lnSpc>
                <a:spcPts val="2491"/>
              </a:lnSpc>
              <a:buNone/>
            </a:pPr>
            <a:r>
              <a:rPr lang="en-US" sz="2491" b="1" dirty="0">
                <a:solidFill>
                  <a:srgbClr val="272525"/>
                </a:solidFill>
                <a:latin typeface="Barlow" pitchFamily="34" charset="0"/>
                <a:ea typeface="Barlow" pitchFamily="34" charset="-122"/>
                <a:cs typeface="Barlow" pitchFamily="34" charset="-120"/>
              </a:rPr>
              <a:t>3</a:t>
            </a:r>
            <a:endParaRPr lang="en-US" sz="2491" dirty="0"/>
          </a:p>
        </p:txBody>
      </p:sp>
      <p:sp>
        <p:nvSpPr>
          <p:cNvPr id="20" name="Text 16"/>
          <p:cNvSpPr/>
          <p:nvPr/>
        </p:nvSpPr>
        <p:spPr>
          <a:xfrm>
            <a:off x="8926949" y="4014788"/>
            <a:ext cx="2635806" cy="329446"/>
          </a:xfrm>
          <a:prstGeom prst="rect">
            <a:avLst/>
          </a:prstGeom>
          <a:noFill/>
          <a:ln/>
        </p:spPr>
        <p:txBody>
          <a:bodyPr wrap="none" rtlCol="0" anchor="t"/>
          <a:lstStyle/>
          <a:p>
            <a:pPr algn="ctr" indent="0" marL="0">
              <a:lnSpc>
                <a:spcPts val="2594"/>
              </a:lnSpc>
              <a:buNone/>
            </a:pPr>
            <a:r>
              <a:rPr lang="en-US" sz="2076" b="1" dirty="0">
                <a:solidFill>
                  <a:srgbClr val="272525"/>
                </a:solidFill>
                <a:latin typeface="Barlow" pitchFamily="34" charset="0"/>
                <a:ea typeface="Barlow" pitchFamily="34" charset="-122"/>
                <a:cs typeface="Barlow" pitchFamily="34" charset="-120"/>
              </a:rPr>
              <a:t>UI 개발</a:t>
            </a:r>
            <a:endParaRPr lang="en-US" sz="2076" dirty="0"/>
          </a:p>
        </p:txBody>
      </p:sp>
      <p:sp>
        <p:nvSpPr>
          <p:cNvPr id="21" name="Text 17"/>
          <p:cNvSpPr/>
          <p:nvPr/>
        </p:nvSpPr>
        <p:spPr>
          <a:xfrm>
            <a:off x="7615476" y="4464367"/>
            <a:ext cx="5258872" cy="320516"/>
          </a:xfrm>
          <a:prstGeom prst="rect">
            <a:avLst/>
          </a:prstGeom>
          <a:noFill/>
          <a:ln/>
        </p:spPr>
        <p:txBody>
          <a:bodyPr wrap="none" rtlCol="0" anchor="t"/>
          <a:lstStyle/>
          <a:p>
            <a:pPr algn="ctr" indent="0" marL="0">
              <a:lnSpc>
                <a:spcPts val="2524"/>
              </a:lnSpc>
              <a:buNone/>
            </a:pPr>
            <a:r>
              <a:rPr lang="en-US" sz="1577" dirty="0">
                <a:solidFill>
                  <a:srgbClr val="272525"/>
                </a:solidFill>
                <a:latin typeface="Montserrat" pitchFamily="34" charset="0"/>
                <a:ea typeface="Montserrat" pitchFamily="34" charset="-122"/>
                <a:cs typeface="Montserrat" pitchFamily="34" charset="-120"/>
              </a:rPr>
              <a:t>사용자가 편리하게 코드를 활용할 수 있도록 개발</a:t>
            </a:r>
            <a:endParaRPr lang="en-US" sz="1577"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925282"/>
          </a:xfrm>
          <a:prstGeom prst="rect">
            <a:avLst/>
          </a:prstGeom>
          <a:solidFill>
            <a:srgbClr val="EEEFF5"/>
          </a:solidFill>
          <a:ln/>
        </p:spPr>
      </p:sp>
      <p:sp>
        <p:nvSpPr>
          <p:cNvPr id="4" name="Text 1"/>
          <p:cNvSpPr/>
          <p:nvPr/>
        </p:nvSpPr>
        <p:spPr>
          <a:xfrm>
            <a:off x="2346603" y="475178"/>
            <a:ext cx="4547830" cy="568523"/>
          </a:xfrm>
          <a:prstGeom prst="rect">
            <a:avLst/>
          </a:prstGeom>
          <a:noFill/>
          <a:ln/>
        </p:spPr>
        <p:txBody>
          <a:bodyPr wrap="none" rtlCol="0" anchor="t"/>
          <a:lstStyle/>
          <a:p>
            <a:pPr indent="0" marL="0">
              <a:lnSpc>
                <a:spcPts val="4476"/>
              </a:lnSpc>
              <a:buNone/>
            </a:pPr>
            <a:r>
              <a:rPr lang="en-US" sz="3581" b="1" dirty="0">
                <a:solidFill>
                  <a:srgbClr val="7068F4"/>
                </a:solidFill>
                <a:latin typeface="Barlow" pitchFamily="34" charset="0"/>
                <a:ea typeface="Barlow" pitchFamily="34" charset="-122"/>
                <a:cs typeface="Barlow" pitchFamily="34" charset="-120"/>
              </a:rPr>
              <a:t>프로젝트 수행 과정</a:t>
            </a:r>
            <a:endParaRPr lang="en-US" sz="3581" dirty="0"/>
          </a:p>
        </p:txBody>
      </p:sp>
      <p:pic>
        <p:nvPicPr>
          <p:cNvPr id="5" name="Image 1" descr="preencoded.png">    </p:cNvPr>
          <p:cNvPicPr>
            <a:picLocks noChangeAspect="1"/>
          </p:cNvPicPr>
          <p:nvPr/>
        </p:nvPicPr>
        <p:blipFill>
          <a:blip r:embed="rId2"/>
          <a:stretch>
            <a:fillRect/>
          </a:stretch>
        </p:blipFill>
        <p:spPr>
          <a:xfrm>
            <a:off x="2346603" y="1389340"/>
            <a:ext cx="2289810" cy="1415177"/>
          </a:xfrm>
          <a:prstGeom prst="rect">
            <a:avLst/>
          </a:prstGeom>
        </p:spPr>
      </p:pic>
      <p:sp>
        <p:nvSpPr>
          <p:cNvPr id="6" name="Text 2"/>
          <p:cNvSpPr/>
          <p:nvPr/>
        </p:nvSpPr>
        <p:spPr>
          <a:xfrm>
            <a:off x="2346603" y="3020497"/>
            <a:ext cx="2289810" cy="568404"/>
          </a:xfrm>
          <a:prstGeom prst="rect">
            <a:avLst/>
          </a:prstGeom>
          <a:noFill/>
          <a:ln/>
        </p:spPr>
        <p:txBody>
          <a:bodyPr wrap="square" rtlCol="0" anchor="t"/>
          <a:lstStyle/>
          <a:p>
            <a:pPr algn="ctr" indent="0" marL="0">
              <a:lnSpc>
                <a:spcPts val="2238"/>
              </a:lnSpc>
              <a:buNone/>
            </a:pPr>
            <a:r>
              <a:rPr lang="en-US" sz="1791" b="1" dirty="0">
                <a:solidFill>
                  <a:srgbClr val="272525"/>
                </a:solidFill>
                <a:latin typeface="Barlow" pitchFamily="34" charset="0"/>
                <a:ea typeface="Barlow" pitchFamily="34" charset="-122"/>
                <a:cs typeface="Barlow" pitchFamily="34" charset="-120"/>
              </a:rPr>
              <a:t>PDF to Text 정보 및 모듈 선별</a:t>
            </a:r>
            <a:endParaRPr lang="en-US" sz="1791" dirty="0"/>
          </a:p>
        </p:txBody>
      </p:sp>
      <p:sp>
        <p:nvSpPr>
          <p:cNvPr id="7" name="Text 3"/>
          <p:cNvSpPr/>
          <p:nvPr/>
        </p:nvSpPr>
        <p:spPr>
          <a:xfrm>
            <a:off x="2346603" y="3692485"/>
            <a:ext cx="2289810" cy="829747"/>
          </a:xfrm>
          <a:prstGeom prst="rect">
            <a:avLst/>
          </a:prstGeom>
          <a:noFill/>
          <a:ln/>
        </p:spPr>
        <p:txBody>
          <a:bodyPr wrap="squar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다양한 PDF to Text 변환 방식을 분석하여 최적의 솔루션을 선정하였습니다.</a:t>
            </a:r>
            <a:endParaRPr lang="en-US" sz="1361" dirty="0"/>
          </a:p>
        </p:txBody>
      </p:sp>
      <p:pic>
        <p:nvPicPr>
          <p:cNvPr id="8" name="Image 2" descr="preencoded.png">    </p:cNvPr>
          <p:cNvPicPr>
            <a:picLocks noChangeAspect="1"/>
          </p:cNvPicPr>
          <p:nvPr/>
        </p:nvPicPr>
        <p:blipFill>
          <a:blip r:embed="rId3"/>
          <a:stretch>
            <a:fillRect/>
          </a:stretch>
        </p:blipFill>
        <p:spPr>
          <a:xfrm>
            <a:off x="4895612" y="1389340"/>
            <a:ext cx="2289929" cy="1415177"/>
          </a:xfrm>
          <a:prstGeom prst="rect">
            <a:avLst/>
          </a:prstGeom>
        </p:spPr>
      </p:pic>
      <p:sp>
        <p:nvSpPr>
          <p:cNvPr id="9" name="Text 4"/>
          <p:cNvSpPr/>
          <p:nvPr/>
        </p:nvSpPr>
        <p:spPr>
          <a:xfrm>
            <a:off x="4895612" y="3020497"/>
            <a:ext cx="2289929" cy="568404"/>
          </a:xfrm>
          <a:prstGeom prst="rect">
            <a:avLst/>
          </a:prstGeom>
          <a:noFill/>
          <a:ln/>
        </p:spPr>
        <p:txBody>
          <a:bodyPr wrap="square" rtlCol="0" anchor="t"/>
          <a:lstStyle/>
          <a:p>
            <a:pPr algn="ctr" indent="0" marL="0">
              <a:lnSpc>
                <a:spcPts val="2238"/>
              </a:lnSpc>
              <a:buNone/>
            </a:pPr>
            <a:r>
              <a:rPr lang="en-US" sz="1791" b="1" dirty="0">
                <a:solidFill>
                  <a:srgbClr val="272525"/>
                </a:solidFill>
                <a:latin typeface="Barlow" pitchFamily="34" charset="0"/>
                <a:ea typeface="Barlow" pitchFamily="34" charset="-122"/>
                <a:cs typeface="Barlow" pitchFamily="34" charset="-120"/>
              </a:rPr>
              <a:t>Text 정보 분리하는 알고리즘 설계</a:t>
            </a:r>
            <a:endParaRPr lang="en-US" sz="1791" dirty="0"/>
          </a:p>
        </p:txBody>
      </p:sp>
      <p:sp>
        <p:nvSpPr>
          <p:cNvPr id="10" name="Text 5"/>
          <p:cNvSpPr/>
          <p:nvPr/>
        </p:nvSpPr>
        <p:spPr>
          <a:xfrm>
            <a:off x="4895612" y="3692485"/>
            <a:ext cx="2289929" cy="1106329"/>
          </a:xfrm>
          <a:prstGeom prst="rect">
            <a:avLst/>
          </a:prstGeom>
          <a:noFill/>
          <a:ln/>
        </p:spPr>
        <p:txBody>
          <a:bodyPr wrap="squar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추출된 텍스트 데이터에서 필요한 정보를 효과적으로 분리하기 위한 알고리즘을 설계하였습니다.</a:t>
            </a:r>
            <a:endParaRPr lang="en-US" sz="1361" dirty="0"/>
          </a:p>
        </p:txBody>
      </p:sp>
      <p:pic>
        <p:nvPicPr>
          <p:cNvPr id="11" name="Image 3" descr="preencoded.png">    </p:cNvPr>
          <p:cNvPicPr>
            <a:picLocks noChangeAspect="1"/>
          </p:cNvPicPr>
          <p:nvPr/>
        </p:nvPicPr>
        <p:blipFill>
          <a:blip r:embed="rId4"/>
          <a:stretch>
            <a:fillRect/>
          </a:stretch>
        </p:blipFill>
        <p:spPr>
          <a:xfrm>
            <a:off x="7444740" y="1389340"/>
            <a:ext cx="2289929" cy="1415177"/>
          </a:xfrm>
          <a:prstGeom prst="rect">
            <a:avLst/>
          </a:prstGeom>
        </p:spPr>
      </p:pic>
      <p:sp>
        <p:nvSpPr>
          <p:cNvPr id="12" name="Text 6"/>
          <p:cNvSpPr/>
          <p:nvPr/>
        </p:nvSpPr>
        <p:spPr>
          <a:xfrm>
            <a:off x="7444740" y="3020497"/>
            <a:ext cx="2289929" cy="568404"/>
          </a:xfrm>
          <a:prstGeom prst="rect">
            <a:avLst/>
          </a:prstGeom>
          <a:noFill/>
          <a:ln/>
        </p:spPr>
        <p:txBody>
          <a:bodyPr wrap="square" rtlCol="0" anchor="t"/>
          <a:lstStyle/>
          <a:p>
            <a:pPr algn="ctr" indent="0" marL="0">
              <a:lnSpc>
                <a:spcPts val="2238"/>
              </a:lnSpc>
              <a:buNone/>
            </a:pPr>
            <a:r>
              <a:rPr lang="en-US" sz="1791" b="1" dirty="0">
                <a:solidFill>
                  <a:srgbClr val="272525"/>
                </a:solidFill>
                <a:latin typeface="Barlow" pitchFamily="34" charset="0"/>
                <a:ea typeface="Barlow" pitchFamily="34" charset="-122"/>
                <a:cs typeface="Barlow" pitchFamily="34" charset="-120"/>
              </a:rPr>
              <a:t>조표와 코드 변환의 필요한 알고리즘 설계</a:t>
            </a:r>
            <a:endParaRPr lang="en-US" sz="1791" dirty="0"/>
          </a:p>
        </p:txBody>
      </p:sp>
      <p:sp>
        <p:nvSpPr>
          <p:cNvPr id="13" name="Text 7"/>
          <p:cNvSpPr/>
          <p:nvPr/>
        </p:nvSpPr>
        <p:spPr>
          <a:xfrm>
            <a:off x="7444740" y="3692485"/>
            <a:ext cx="2289929" cy="829747"/>
          </a:xfrm>
          <a:prstGeom prst="rect">
            <a:avLst/>
          </a:prstGeom>
          <a:noFill/>
          <a:ln/>
        </p:spPr>
        <p:txBody>
          <a:bodyPr wrap="squar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음악 이론에 기반하여 악보 데이터를 코드 정보로 변환할 수 있는 알고리즘을 개발하였습니다.</a:t>
            </a:r>
            <a:endParaRPr lang="en-US" sz="1361" dirty="0"/>
          </a:p>
        </p:txBody>
      </p:sp>
      <p:pic>
        <p:nvPicPr>
          <p:cNvPr id="14" name="Image 4" descr="preencoded.png">    </p:cNvPr>
          <p:cNvPicPr>
            <a:picLocks noChangeAspect="1"/>
          </p:cNvPicPr>
          <p:nvPr/>
        </p:nvPicPr>
        <p:blipFill>
          <a:blip r:embed="rId5"/>
          <a:stretch>
            <a:fillRect/>
          </a:stretch>
        </p:blipFill>
        <p:spPr>
          <a:xfrm>
            <a:off x="9993868" y="1389340"/>
            <a:ext cx="2289929" cy="1415177"/>
          </a:xfrm>
          <a:prstGeom prst="rect">
            <a:avLst/>
          </a:prstGeom>
        </p:spPr>
      </p:pic>
      <p:sp>
        <p:nvSpPr>
          <p:cNvPr id="15" name="Text 8"/>
          <p:cNvSpPr/>
          <p:nvPr/>
        </p:nvSpPr>
        <p:spPr>
          <a:xfrm>
            <a:off x="9993868" y="3020497"/>
            <a:ext cx="2289929" cy="568404"/>
          </a:xfrm>
          <a:prstGeom prst="rect">
            <a:avLst/>
          </a:prstGeom>
          <a:noFill/>
          <a:ln/>
        </p:spPr>
        <p:txBody>
          <a:bodyPr wrap="square" rtlCol="0" anchor="t"/>
          <a:lstStyle/>
          <a:p>
            <a:pPr algn="ctr" indent="0" marL="0">
              <a:lnSpc>
                <a:spcPts val="2238"/>
              </a:lnSpc>
              <a:buNone/>
            </a:pPr>
            <a:r>
              <a:rPr lang="en-US" sz="1791" b="1" dirty="0">
                <a:solidFill>
                  <a:srgbClr val="272525"/>
                </a:solidFill>
                <a:latin typeface="Barlow" pitchFamily="34" charset="0"/>
                <a:ea typeface="Barlow" pitchFamily="34" charset="-122"/>
                <a:cs typeface="Barlow" pitchFamily="34" charset="-120"/>
              </a:rPr>
              <a:t>코드 패턴화를 위한 단일화</a:t>
            </a:r>
            <a:endParaRPr lang="en-US" sz="1791" dirty="0"/>
          </a:p>
        </p:txBody>
      </p:sp>
      <p:sp>
        <p:nvSpPr>
          <p:cNvPr id="16" name="Text 9"/>
          <p:cNvSpPr/>
          <p:nvPr/>
        </p:nvSpPr>
        <p:spPr>
          <a:xfrm>
            <a:off x="9993868" y="3692485"/>
            <a:ext cx="2289929" cy="829747"/>
          </a:xfrm>
          <a:prstGeom prst="rect">
            <a:avLst/>
          </a:prstGeom>
          <a:noFill/>
          <a:ln/>
        </p:spPr>
        <p:txBody>
          <a:bodyPr wrap="squar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여러가지의 변수를 제거 하기 위해 필요한 최소의 코드 데이터만 정제 하였습니다.</a:t>
            </a:r>
            <a:endParaRPr lang="en-US" sz="1361" dirty="0"/>
          </a:p>
        </p:txBody>
      </p:sp>
      <p:pic>
        <p:nvPicPr>
          <p:cNvPr id="17" name="Image 5" descr="preencoded.png">    </p:cNvPr>
          <p:cNvPicPr>
            <a:picLocks noChangeAspect="1"/>
          </p:cNvPicPr>
          <p:nvPr/>
        </p:nvPicPr>
        <p:blipFill>
          <a:blip r:embed="rId6"/>
          <a:stretch>
            <a:fillRect/>
          </a:stretch>
        </p:blipFill>
        <p:spPr>
          <a:xfrm>
            <a:off x="2346603" y="5317212"/>
            <a:ext cx="2289810" cy="1415177"/>
          </a:xfrm>
          <a:prstGeom prst="rect">
            <a:avLst/>
          </a:prstGeom>
        </p:spPr>
      </p:pic>
      <p:sp>
        <p:nvSpPr>
          <p:cNvPr id="18" name="Text 10"/>
          <p:cNvSpPr/>
          <p:nvPr/>
        </p:nvSpPr>
        <p:spPr>
          <a:xfrm>
            <a:off x="2346603" y="6948368"/>
            <a:ext cx="2289810" cy="568404"/>
          </a:xfrm>
          <a:prstGeom prst="rect">
            <a:avLst/>
          </a:prstGeom>
          <a:noFill/>
          <a:ln/>
        </p:spPr>
        <p:txBody>
          <a:bodyPr wrap="square" rtlCol="0" anchor="t"/>
          <a:lstStyle/>
          <a:p>
            <a:pPr algn="ctr" indent="0" marL="0">
              <a:lnSpc>
                <a:spcPts val="2238"/>
              </a:lnSpc>
              <a:buNone/>
            </a:pPr>
            <a:r>
              <a:rPr lang="en-US" sz="1791" b="1" dirty="0">
                <a:solidFill>
                  <a:srgbClr val="272525"/>
                </a:solidFill>
                <a:latin typeface="Barlow" pitchFamily="34" charset="0"/>
                <a:ea typeface="Barlow" pitchFamily="34" charset="-122"/>
                <a:cs typeface="Barlow" pitchFamily="34" charset="-120"/>
              </a:rPr>
              <a:t>코드 유사도 파악하기 위해 알고리즘 설계</a:t>
            </a:r>
            <a:endParaRPr lang="en-US" sz="1791" dirty="0"/>
          </a:p>
        </p:txBody>
      </p:sp>
      <p:sp>
        <p:nvSpPr>
          <p:cNvPr id="19" name="Text 11"/>
          <p:cNvSpPr/>
          <p:nvPr/>
        </p:nvSpPr>
        <p:spPr>
          <a:xfrm>
            <a:off x="2346603" y="7620357"/>
            <a:ext cx="2289810" cy="829747"/>
          </a:xfrm>
          <a:prstGeom prst="rect">
            <a:avLst/>
          </a:prstGeom>
          <a:noFill/>
          <a:ln/>
        </p:spPr>
        <p:txBody>
          <a:bodyPr wrap="squar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어떤 코드 진행을 사용했는지 유사도를 측정하여 사용자의 이해를 높여주도록 설계 했습니다.</a:t>
            </a:r>
            <a:endParaRPr lang="en-US" sz="1361" dirty="0"/>
          </a:p>
        </p:txBody>
      </p:sp>
      <p:pic>
        <p:nvPicPr>
          <p:cNvPr id="20" name="Image 6" descr="preencoded.png">    </p:cNvPr>
          <p:cNvPicPr>
            <a:picLocks noChangeAspect="1"/>
          </p:cNvPicPr>
          <p:nvPr/>
        </p:nvPicPr>
        <p:blipFill>
          <a:blip r:embed="rId7"/>
          <a:stretch>
            <a:fillRect/>
          </a:stretch>
        </p:blipFill>
        <p:spPr>
          <a:xfrm>
            <a:off x="4895612" y="5317212"/>
            <a:ext cx="2289929" cy="1415177"/>
          </a:xfrm>
          <a:prstGeom prst="rect">
            <a:avLst/>
          </a:prstGeom>
        </p:spPr>
      </p:pic>
      <p:sp>
        <p:nvSpPr>
          <p:cNvPr id="21" name="Text 12"/>
          <p:cNvSpPr/>
          <p:nvPr/>
        </p:nvSpPr>
        <p:spPr>
          <a:xfrm>
            <a:off x="4903589" y="6948368"/>
            <a:ext cx="2273856" cy="284202"/>
          </a:xfrm>
          <a:prstGeom prst="rect">
            <a:avLst/>
          </a:prstGeom>
          <a:noFill/>
          <a:ln/>
        </p:spPr>
        <p:txBody>
          <a:bodyPr wrap="none" rtlCol="0" anchor="t"/>
          <a:lstStyle/>
          <a:p>
            <a:pPr algn="ctr" indent="0" marL="0">
              <a:lnSpc>
                <a:spcPts val="2238"/>
              </a:lnSpc>
              <a:buNone/>
            </a:pPr>
            <a:r>
              <a:rPr lang="en-US" sz="1791" b="1" dirty="0">
                <a:solidFill>
                  <a:srgbClr val="272525"/>
                </a:solidFill>
                <a:latin typeface="Barlow" pitchFamily="34" charset="0"/>
                <a:ea typeface="Barlow" pitchFamily="34" charset="-122"/>
                <a:cs typeface="Barlow" pitchFamily="34" charset="-120"/>
              </a:rPr>
              <a:t>UI 개발 및 서비스 구상</a:t>
            </a:r>
            <a:endParaRPr lang="en-US" sz="1791" dirty="0"/>
          </a:p>
        </p:txBody>
      </p:sp>
      <p:sp>
        <p:nvSpPr>
          <p:cNvPr id="22" name="Text 13"/>
          <p:cNvSpPr/>
          <p:nvPr/>
        </p:nvSpPr>
        <p:spPr>
          <a:xfrm>
            <a:off x="4895612" y="7336155"/>
            <a:ext cx="2289929" cy="829747"/>
          </a:xfrm>
          <a:prstGeom prst="rect">
            <a:avLst/>
          </a:prstGeom>
          <a:noFill/>
          <a:ln/>
        </p:spPr>
        <p:txBody>
          <a:bodyPr wrap="squar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사용자가 편리하게 활용할 수 있는 UI를 개발하고, 전체적인 서비스를 구상하였습니다.</a:t>
            </a:r>
            <a:endParaRPr lang="en-US" sz="1361" dirty="0"/>
          </a:p>
        </p:txBody>
      </p:sp>
      <p:pic>
        <p:nvPicPr>
          <p:cNvPr id="23" name="Image 7" descr="preencoded.png">    </p:cNvPr>
          <p:cNvPicPr>
            <a:picLocks noChangeAspect="1"/>
          </p:cNvPicPr>
          <p:nvPr/>
        </p:nvPicPr>
        <p:blipFill>
          <a:blip r:embed="rId8"/>
          <a:stretch>
            <a:fillRect/>
          </a:stretch>
        </p:blipFill>
        <p:spPr>
          <a:xfrm>
            <a:off x="7444740" y="5317212"/>
            <a:ext cx="2289929" cy="1415177"/>
          </a:xfrm>
          <a:prstGeom prst="rect">
            <a:avLst/>
          </a:prstGeom>
        </p:spPr>
      </p:pic>
      <p:sp>
        <p:nvSpPr>
          <p:cNvPr id="24" name="Text 14"/>
          <p:cNvSpPr/>
          <p:nvPr/>
        </p:nvSpPr>
        <p:spPr>
          <a:xfrm>
            <a:off x="7452717" y="6948368"/>
            <a:ext cx="2273856" cy="284202"/>
          </a:xfrm>
          <a:prstGeom prst="rect">
            <a:avLst/>
          </a:prstGeom>
          <a:noFill/>
          <a:ln/>
        </p:spPr>
        <p:txBody>
          <a:bodyPr wrap="none" rtlCol="0" anchor="t"/>
          <a:lstStyle/>
          <a:p>
            <a:pPr algn="ctr" indent="0" marL="0">
              <a:lnSpc>
                <a:spcPts val="2238"/>
              </a:lnSpc>
              <a:buNone/>
            </a:pPr>
            <a:r>
              <a:rPr lang="en-US" sz="1791" b="1" dirty="0">
                <a:solidFill>
                  <a:srgbClr val="272525"/>
                </a:solidFill>
                <a:latin typeface="Barlow" pitchFamily="34" charset="0"/>
                <a:ea typeface="Barlow" pitchFamily="34" charset="-122"/>
                <a:cs typeface="Barlow" pitchFamily="34" charset="-120"/>
              </a:rPr>
              <a:t>오류 수정 및 서비스 개발</a:t>
            </a:r>
            <a:endParaRPr lang="en-US" sz="1791" dirty="0"/>
          </a:p>
        </p:txBody>
      </p:sp>
      <p:sp>
        <p:nvSpPr>
          <p:cNvPr id="25" name="Text 15"/>
          <p:cNvSpPr/>
          <p:nvPr/>
        </p:nvSpPr>
        <p:spPr>
          <a:xfrm>
            <a:off x="7444740" y="7336155"/>
            <a:ext cx="2289929" cy="553164"/>
          </a:xfrm>
          <a:prstGeom prst="rect">
            <a:avLst/>
          </a:prstGeom>
          <a:noFill/>
          <a:ln/>
        </p:spPr>
        <p:txBody>
          <a:bodyPr wrap="square" rtlCol="0" anchor="t"/>
          <a:lstStyle/>
          <a:p>
            <a:pPr algn="l" indent="0" marL="0">
              <a:lnSpc>
                <a:spcPts val="2177"/>
              </a:lnSpc>
              <a:buNone/>
            </a:pPr>
            <a:r>
              <a:rPr lang="en-US" sz="1361" dirty="0">
                <a:solidFill>
                  <a:srgbClr val="272525"/>
                </a:solidFill>
                <a:latin typeface="Montserrat" pitchFamily="34" charset="0"/>
                <a:ea typeface="Montserrat" pitchFamily="34" charset="-122"/>
                <a:cs typeface="Montserrat" pitchFamily="34" charset="-120"/>
              </a:rPr>
              <a:t>지속적인 버그 색출을 토대로 서비스 안정화 및 서비스 업데이트</a:t>
            </a:r>
            <a:endParaRPr lang="en-US" sz="1361" dirty="0"/>
          </a:p>
        </p:txBody>
      </p:sp>
      <p:pic>
        <p:nvPicPr>
          <p:cNvPr id="26" name="Image 8" descr="preencoded.png">
            <a:hlinkClick r:id="rId10" tooltip=""/>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700088"/>
            <a:ext cx="7981117" cy="812125"/>
          </a:xfrm>
          <a:prstGeom prst="rect">
            <a:avLst/>
          </a:prstGeom>
          <a:noFill/>
          <a:ln/>
        </p:spPr>
        <p:txBody>
          <a:bodyPr wrap="none" rtlCol="0" anchor="t"/>
          <a:lstStyle/>
          <a:p>
            <a:pPr indent="0" marL="0">
              <a:lnSpc>
                <a:spcPts val="6395"/>
              </a:lnSpc>
              <a:buNone/>
            </a:pPr>
            <a:r>
              <a:rPr lang="en-US" sz="5116" b="1" dirty="0">
                <a:solidFill>
                  <a:srgbClr val="7068F4"/>
                </a:solidFill>
                <a:latin typeface="Barlow" pitchFamily="34" charset="0"/>
                <a:ea typeface="Barlow" pitchFamily="34" charset="-122"/>
                <a:cs typeface="Barlow" pitchFamily="34" charset="-120"/>
              </a:rPr>
              <a:t>PDF to Text 정보 및 모듈 선별</a:t>
            </a:r>
            <a:endParaRPr lang="en-US" sz="5116" dirty="0"/>
          </a:p>
        </p:txBody>
      </p:sp>
      <p:sp>
        <p:nvSpPr>
          <p:cNvPr id="5" name="Text 2"/>
          <p:cNvSpPr/>
          <p:nvPr/>
        </p:nvSpPr>
        <p:spPr>
          <a:xfrm>
            <a:off x="864037" y="2129314"/>
            <a:ext cx="3898225" cy="487204"/>
          </a:xfrm>
          <a:prstGeom prst="rect">
            <a:avLst/>
          </a:prstGeom>
          <a:noFill/>
          <a:ln/>
        </p:spPr>
        <p:txBody>
          <a:bodyPr wrap="none" rtlCol="0" anchor="t"/>
          <a:lstStyle/>
          <a:p>
            <a:pPr indent="0" marL="0">
              <a:lnSpc>
                <a:spcPts val="3837"/>
              </a:lnSpc>
              <a:buNone/>
            </a:pPr>
            <a:r>
              <a:rPr lang="en-US" sz="3069" b="1" dirty="0">
                <a:solidFill>
                  <a:srgbClr val="7068F4"/>
                </a:solidFill>
                <a:latin typeface="Barlow" pitchFamily="34" charset="0"/>
                <a:ea typeface="Barlow" pitchFamily="34" charset="-122"/>
                <a:cs typeface="Barlow" pitchFamily="34" charset="-120"/>
              </a:rPr>
              <a:t>텍스트</a:t>
            </a:r>
            <a:endParaRPr lang="en-US" sz="3069" dirty="0"/>
          </a:p>
        </p:txBody>
      </p:sp>
      <p:sp>
        <p:nvSpPr>
          <p:cNvPr id="6" name="Text 3"/>
          <p:cNvSpPr/>
          <p:nvPr/>
        </p:nvSpPr>
        <p:spPr>
          <a:xfrm>
            <a:off x="864037" y="2863334"/>
            <a:ext cx="6150054" cy="395049"/>
          </a:xfrm>
          <a:prstGeom prst="rect">
            <a:avLst/>
          </a:prstGeom>
          <a:noFill/>
          <a:ln/>
        </p:spPr>
        <p:txBody>
          <a:bodyPr wrap="none" rtlCol="0" anchor="t"/>
          <a:lstStyle/>
          <a:p>
            <a:pP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PyPDF2, PyMuPDF</a:t>
            </a:r>
            <a:pPr indent="0" marL="0">
              <a:lnSpc>
                <a:spcPts val="3110"/>
              </a:lnSpc>
              <a:buNone/>
            </a:pPr>
            <a:r>
              <a:rPr lang="en-US" sz="1944" dirty="0">
                <a:solidFill>
                  <a:srgbClr val="272525"/>
                </a:solidFill>
                <a:latin typeface="Montserrat" pitchFamily="34" charset="0"/>
                <a:ea typeface="Montserrat" pitchFamily="34" charset="-122"/>
                <a:cs typeface="Montserrat" pitchFamily="34" charset="-120"/>
              </a:rPr>
              <a:t>  같은 모듈 </a:t>
            </a:r>
            <a:endParaRPr lang="en-US" sz="1944" dirty="0"/>
          </a:p>
        </p:txBody>
      </p:sp>
      <p:sp>
        <p:nvSpPr>
          <p:cNvPr id="7" name="Text 4"/>
          <p:cNvSpPr/>
          <p:nvPr/>
        </p:nvSpPr>
        <p:spPr>
          <a:xfrm>
            <a:off x="864037" y="3480554"/>
            <a:ext cx="6150054" cy="395049"/>
          </a:xfrm>
          <a:prstGeom prst="rect">
            <a:avLst/>
          </a:prstGeom>
          <a:noFill/>
          <a:ln/>
        </p:spPr>
        <p:txBody>
          <a:bodyPr wrap="none" rtlCol="0" anchor="t"/>
          <a:lstStyle/>
          <a:p>
            <a:pPr indent="0" marL="0">
              <a:lnSpc>
                <a:spcPts val="3110"/>
              </a:lnSpc>
              <a:buNone/>
            </a:pPr>
            <a:r>
              <a:rPr lang="en-US" sz="1944" b="1" dirty="0">
                <a:solidFill>
                  <a:srgbClr val="4B54FF"/>
                </a:solidFill>
                <a:latin typeface="Montserrat" pitchFamily="34" charset="0"/>
                <a:ea typeface="Montserrat" pitchFamily="34" charset="-122"/>
                <a:cs typeface="Montserrat" pitchFamily="34" charset="-120"/>
              </a:rPr>
              <a:t>장점</a:t>
            </a:r>
            <a:endParaRPr lang="en-US" sz="1944" dirty="0"/>
          </a:p>
        </p:txBody>
      </p:sp>
      <p:sp>
        <p:nvSpPr>
          <p:cNvPr id="8" name="Text 5"/>
          <p:cNvSpPr/>
          <p:nvPr/>
        </p:nvSpPr>
        <p:spPr>
          <a:xfrm>
            <a:off x="1258967" y="4097774"/>
            <a:ext cx="5755124" cy="395049"/>
          </a:xfrm>
          <a:prstGeom prst="rect">
            <a:avLst/>
          </a:prstGeom>
          <a:noFill/>
          <a:ln/>
        </p:spPr>
        <p:txBody>
          <a:bodyPr wrap="none" rtlCol="0" anchor="t"/>
          <a:lstStyle/>
          <a:p>
            <a:pPr algn="l" marL="342900" indent="-342900">
              <a:lnSpc>
                <a:spcPts val="3110"/>
              </a:lnSpc>
              <a:buSzPct val="100000"/>
              <a:buFont typeface="+mj-lt"/>
              <a:buAutoNum type="arabicPeriod" startAt="1"/>
            </a:pPr>
            <a:r>
              <a:rPr lang="en-US" sz="1944" dirty="0">
                <a:solidFill>
                  <a:srgbClr val="272525"/>
                </a:solidFill>
                <a:latin typeface="Montserrat" pitchFamily="34" charset="0"/>
                <a:ea typeface="Montserrat" pitchFamily="34" charset="-122"/>
                <a:cs typeface="Montserrat" pitchFamily="34" charset="-120"/>
              </a:rPr>
              <a:t>텍스트 자체를 가져오기 때문에 </a:t>
            </a:r>
            <a:pPr algn="l"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높은 정확도</a:t>
            </a:r>
            <a:endParaRPr lang="en-US" sz="1944" dirty="0"/>
          </a:p>
        </p:txBody>
      </p:sp>
      <p:sp>
        <p:nvSpPr>
          <p:cNvPr id="9" name="Text 6"/>
          <p:cNvSpPr/>
          <p:nvPr/>
        </p:nvSpPr>
        <p:spPr>
          <a:xfrm>
            <a:off x="1258967" y="4579144"/>
            <a:ext cx="5755124" cy="395049"/>
          </a:xfrm>
          <a:prstGeom prst="rect">
            <a:avLst/>
          </a:prstGeom>
          <a:noFill/>
          <a:ln/>
        </p:spPr>
        <p:txBody>
          <a:bodyPr wrap="none" rtlCol="0" anchor="t"/>
          <a:lstStyle/>
          <a:p>
            <a:pPr algn="l" marL="342900" indent="-342900">
              <a:lnSpc>
                <a:spcPts val="3110"/>
              </a:lnSpc>
              <a:buSzPct val="100000"/>
              <a:buFont typeface="+mj-lt"/>
              <a:buAutoNum type="arabicPeriod" startAt="2"/>
            </a:pPr>
            <a:r>
              <a:rPr lang="en-US" sz="1944" dirty="0">
                <a:solidFill>
                  <a:srgbClr val="272525"/>
                </a:solidFill>
                <a:latin typeface="Montserrat" pitchFamily="34" charset="0"/>
                <a:ea typeface="Montserrat" pitchFamily="34" charset="-122"/>
                <a:cs typeface="Montserrat" pitchFamily="34" charset="-120"/>
              </a:rPr>
              <a:t>반복되는 패턴 형성</a:t>
            </a:r>
            <a:endParaRPr lang="en-US" sz="1944" dirty="0"/>
          </a:p>
        </p:txBody>
      </p:sp>
      <p:sp>
        <p:nvSpPr>
          <p:cNvPr id="10" name="Text 7"/>
          <p:cNvSpPr/>
          <p:nvPr/>
        </p:nvSpPr>
        <p:spPr>
          <a:xfrm>
            <a:off x="1258967" y="5060513"/>
            <a:ext cx="5755124" cy="395049"/>
          </a:xfrm>
          <a:prstGeom prst="rect">
            <a:avLst/>
          </a:prstGeom>
          <a:noFill/>
          <a:ln/>
        </p:spPr>
        <p:txBody>
          <a:bodyPr wrap="none" rtlCol="0" anchor="t"/>
          <a:lstStyle/>
          <a:p>
            <a:pPr algn="l" marL="342900" indent="-342900">
              <a:lnSpc>
                <a:spcPts val="3110"/>
              </a:lnSpc>
              <a:buSzPct val="100000"/>
              <a:buFont typeface="+mj-lt"/>
              <a:buAutoNum type="arabicPeriod" startAt="3"/>
            </a:pPr>
            <a:r>
              <a:rPr lang="en-US" sz="1944" dirty="0">
                <a:solidFill>
                  <a:srgbClr val="272525"/>
                </a:solidFill>
                <a:latin typeface="Montserrat" pitchFamily="34" charset="0"/>
                <a:ea typeface="Montserrat" pitchFamily="34" charset="-122"/>
                <a:cs typeface="Montserrat" pitchFamily="34" charset="-120"/>
              </a:rPr>
              <a:t>빠른 데이터 추출</a:t>
            </a:r>
            <a:endParaRPr lang="en-US" sz="1944" dirty="0"/>
          </a:p>
        </p:txBody>
      </p:sp>
      <p:sp>
        <p:nvSpPr>
          <p:cNvPr id="11" name="Text 8"/>
          <p:cNvSpPr/>
          <p:nvPr/>
        </p:nvSpPr>
        <p:spPr>
          <a:xfrm>
            <a:off x="864037" y="5677733"/>
            <a:ext cx="6150054" cy="395049"/>
          </a:xfrm>
          <a:prstGeom prst="rect">
            <a:avLst/>
          </a:prstGeom>
          <a:noFill/>
          <a:ln/>
        </p:spPr>
        <p:txBody>
          <a:bodyPr wrap="none" rtlCol="0" anchor="t"/>
          <a:lstStyle/>
          <a:p>
            <a:pPr indent="0" marL="0">
              <a:lnSpc>
                <a:spcPts val="3110"/>
              </a:lnSpc>
              <a:buNone/>
            </a:pPr>
            <a:r>
              <a:rPr lang="en-US" sz="1944" b="1" dirty="0">
                <a:solidFill>
                  <a:srgbClr val="4B54FF"/>
                </a:solidFill>
                <a:latin typeface="Montserrat" pitchFamily="34" charset="0"/>
                <a:ea typeface="Montserrat" pitchFamily="34" charset="-122"/>
                <a:cs typeface="Montserrat" pitchFamily="34" charset="-120"/>
              </a:rPr>
              <a:t>단점</a:t>
            </a:r>
            <a:endParaRPr lang="en-US" sz="1944" dirty="0"/>
          </a:p>
        </p:txBody>
      </p:sp>
      <p:sp>
        <p:nvSpPr>
          <p:cNvPr id="12" name="Text 9"/>
          <p:cNvSpPr/>
          <p:nvPr/>
        </p:nvSpPr>
        <p:spPr>
          <a:xfrm>
            <a:off x="1258967" y="6294953"/>
            <a:ext cx="5755124" cy="395049"/>
          </a:xfrm>
          <a:prstGeom prst="rect">
            <a:avLst/>
          </a:prstGeom>
          <a:noFill/>
          <a:ln/>
        </p:spPr>
        <p:txBody>
          <a:bodyPr wrap="none" rtlCol="0" anchor="t"/>
          <a:lstStyle/>
          <a:p>
            <a:pPr algn="l" marL="342900" indent="-342900">
              <a:lnSpc>
                <a:spcPts val="3110"/>
              </a:lnSpc>
              <a:buSzPct val="100000"/>
              <a:buFont typeface="+mj-lt"/>
              <a:buAutoNum type="arabicPeriod" startAt="1"/>
            </a:pPr>
            <a:r>
              <a:rPr lang="en-US" sz="1944" dirty="0">
                <a:solidFill>
                  <a:srgbClr val="272525"/>
                </a:solidFill>
                <a:latin typeface="Montserrat" pitchFamily="34" charset="0"/>
                <a:ea typeface="Montserrat" pitchFamily="34" charset="-122"/>
                <a:cs typeface="Montserrat" pitchFamily="34" charset="-120"/>
              </a:rPr>
              <a:t>전체를 가져오기 때문에 정보의 차별화가 필요</a:t>
            </a:r>
            <a:endParaRPr lang="en-US" sz="1944" dirty="0"/>
          </a:p>
        </p:txBody>
      </p:sp>
      <p:sp>
        <p:nvSpPr>
          <p:cNvPr id="13" name="Text 10"/>
          <p:cNvSpPr/>
          <p:nvPr/>
        </p:nvSpPr>
        <p:spPr>
          <a:xfrm>
            <a:off x="1258967" y="6776323"/>
            <a:ext cx="5755124" cy="395049"/>
          </a:xfrm>
          <a:prstGeom prst="rect">
            <a:avLst/>
          </a:prstGeom>
          <a:noFill/>
          <a:ln/>
        </p:spPr>
        <p:txBody>
          <a:bodyPr wrap="none" rtlCol="0" anchor="t"/>
          <a:lstStyle/>
          <a:p>
            <a:pPr algn="l" marL="342900" indent="-342900">
              <a:lnSpc>
                <a:spcPts val="3110"/>
              </a:lnSpc>
              <a:buSzPct val="100000"/>
              <a:buFont typeface="+mj-lt"/>
              <a:buAutoNum type="arabicPeriod" startAt="2"/>
            </a:pPr>
            <a:r>
              <a:rPr lang="en-US" sz="1944" dirty="0">
                <a:solidFill>
                  <a:srgbClr val="272525"/>
                </a:solidFill>
                <a:latin typeface="Montserrat" pitchFamily="34" charset="0"/>
                <a:ea typeface="Montserrat" pitchFamily="34" charset="-122"/>
                <a:cs typeface="Montserrat" pitchFamily="34" charset="-120"/>
              </a:rPr>
              <a:t>데이터 정제를 위한 알고리즘을 통해 무거워짐</a:t>
            </a:r>
            <a:endParaRPr lang="en-US" sz="1944" dirty="0"/>
          </a:p>
        </p:txBody>
      </p:sp>
      <p:sp>
        <p:nvSpPr>
          <p:cNvPr id="14" name="Text 11"/>
          <p:cNvSpPr/>
          <p:nvPr/>
        </p:nvSpPr>
        <p:spPr>
          <a:xfrm>
            <a:off x="7623929" y="2129314"/>
            <a:ext cx="3898225" cy="487204"/>
          </a:xfrm>
          <a:prstGeom prst="rect">
            <a:avLst/>
          </a:prstGeom>
          <a:noFill/>
          <a:ln/>
        </p:spPr>
        <p:txBody>
          <a:bodyPr wrap="none" rtlCol="0" anchor="t"/>
          <a:lstStyle/>
          <a:p>
            <a:pPr indent="0" marL="0">
              <a:lnSpc>
                <a:spcPts val="3837"/>
              </a:lnSpc>
              <a:buNone/>
            </a:pPr>
            <a:r>
              <a:rPr lang="en-US" sz="3069" b="1" dirty="0">
                <a:solidFill>
                  <a:srgbClr val="7068F4"/>
                </a:solidFill>
                <a:latin typeface="Barlow" pitchFamily="34" charset="0"/>
                <a:ea typeface="Barlow" pitchFamily="34" charset="-122"/>
                <a:cs typeface="Barlow" pitchFamily="34" charset="-120"/>
              </a:rPr>
              <a:t>OCR</a:t>
            </a:r>
            <a:endParaRPr lang="en-US" sz="3069" dirty="0"/>
          </a:p>
        </p:txBody>
      </p:sp>
      <p:sp>
        <p:nvSpPr>
          <p:cNvPr id="15" name="Text 12"/>
          <p:cNvSpPr/>
          <p:nvPr/>
        </p:nvSpPr>
        <p:spPr>
          <a:xfrm>
            <a:off x="7623929" y="2863334"/>
            <a:ext cx="6150054" cy="395049"/>
          </a:xfrm>
          <a:prstGeom prst="rect">
            <a:avLst/>
          </a:prstGeom>
          <a:noFill/>
          <a:ln/>
        </p:spPr>
        <p:txBody>
          <a:bodyPr wrap="none" rtlCol="0" anchor="t"/>
          <a:lstStyle/>
          <a:p>
            <a:pP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OpenCV을 통해 pdf2image 실행</a:t>
            </a:r>
            <a:endParaRPr lang="en-US" sz="1944" dirty="0"/>
          </a:p>
        </p:txBody>
      </p:sp>
      <p:sp>
        <p:nvSpPr>
          <p:cNvPr id="16" name="Text 13"/>
          <p:cNvSpPr/>
          <p:nvPr/>
        </p:nvSpPr>
        <p:spPr>
          <a:xfrm>
            <a:off x="7623929" y="3480554"/>
            <a:ext cx="6150054" cy="395049"/>
          </a:xfrm>
          <a:prstGeom prst="rect">
            <a:avLst/>
          </a:prstGeom>
          <a:noFill/>
          <a:ln/>
        </p:spPr>
        <p:txBody>
          <a:bodyPr wrap="none" rtlCol="0" anchor="t"/>
          <a:lstStyle/>
          <a:p>
            <a:pP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장점</a:t>
            </a:r>
            <a:endParaRPr lang="en-US" sz="1944" dirty="0"/>
          </a:p>
        </p:txBody>
      </p:sp>
      <p:sp>
        <p:nvSpPr>
          <p:cNvPr id="17" name="Text 14"/>
          <p:cNvSpPr/>
          <p:nvPr/>
        </p:nvSpPr>
        <p:spPr>
          <a:xfrm>
            <a:off x="8018859" y="4097774"/>
            <a:ext cx="5755124" cy="395049"/>
          </a:xfrm>
          <a:prstGeom prst="rect">
            <a:avLst/>
          </a:prstGeom>
          <a:noFill/>
          <a:ln/>
        </p:spPr>
        <p:txBody>
          <a:bodyPr wrap="none" rtlCol="0" anchor="t"/>
          <a:lstStyle/>
          <a:p>
            <a:pPr algn="l" marL="342900" indent="-342900">
              <a:lnSpc>
                <a:spcPts val="3110"/>
              </a:lnSpc>
              <a:buSzPct val="100000"/>
              <a:buFont typeface="+mj-lt"/>
              <a:buAutoNum type="arabicPeriod" startAt="1"/>
            </a:pPr>
            <a:r>
              <a:rPr lang="en-US" sz="1944" dirty="0">
                <a:solidFill>
                  <a:srgbClr val="272525"/>
                </a:solidFill>
                <a:latin typeface="Montserrat" pitchFamily="34" charset="0"/>
                <a:ea typeface="Montserrat" pitchFamily="34" charset="-122"/>
                <a:cs typeface="Montserrat" pitchFamily="34" charset="-120"/>
              </a:rPr>
              <a:t>원하는 텍스트의 위치를 가져와서 분리가 가능</a:t>
            </a:r>
            <a:endParaRPr lang="en-US" sz="1944" dirty="0"/>
          </a:p>
        </p:txBody>
      </p:sp>
      <p:sp>
        <p:nvSpPr>
          <p:cNvPr id="18" name="Text 15"/>
          <p:cNvSpPr/>
          <p:nvPr/>
        </p:nvSpPr>
        <p:spPr>
          <a:xfrm>
            <a:off x="8018859" y="4579144"/>
            <a:ext cx="5755124" cy="395049"/>
          </a:xfrm>
          <a:prstGeom prst="rect">
            <a:avLst/>
          </a:prstGeom>
          <a:noFill/>
          <a:ln/>
        </p:spPr>
        <p:txBody>
          <a:bodyPr wrap="none" rtlCol="0" anchor="t"/>
          <a:lstStyle/>
          <a:p>
            <a:pPr algn="l" marL="342900" indent="-342900">
              <a:lnSpc>
                <a:spcPts val="3110"/>
              </a:lnSpc>
              <a:buSzPct val="100000"/>
              <a:buFont typeface="+mj-lt"/>
              <a:buAutoNum type="arabicPeriod" startAt="2"/>
            </a:pPr>
            <a:r>
              <a:rPr lang="en-US" sz="1944" dirty="0">
                <a:solidFill>
                  <a:srgbClr val="272525"/>
                </a:solidFill>
                <a:latin typeface="Montserrat" pitchFamily="34" charset="0"/>
                <a:ea typeface="Montserrat" pitchFamily="34" charset="-122"/>
                <a:cs typeface="Montserrat" pitchFamily="34" charset="-120"/>
              </a:rPr>
              <a:t>적은 알고리즘과 가벼움</a:t>
            </a:r>
            <a:endParaRPr lang="en-US" sz="1944" dirty="0"/>
          </a:p>
        </p:txBody>
      </p:sp>
      <p:sp>
        <p:nvSpPr>
          <p:cNvPr id="19" name="Text 16"/>
          <p:cNvSpPr/>
          <p:nvPr/>
        </p:nvSpPr>
        <p:spPr>
          <a:xfrm>
            <a:off x="7623929" y="5196364"/>
            <a:ext cx="6150054" cy="395049"/>
          </a:xfrm>
          <a:prstGeom prst="rect">
            <a:avLst/>
          </a:prstGeom>
          <a:noFill/>
          <a:ln/>
        </p:spPr>
        <p:txBody>
          <a:bodyPr wrap="none" rtlCol="0" anchor="t"/>
          <a:lstStyle/>
          <a:p>
            <a:pPr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단점</a:t>
            </a:r>
            <a:endParaRPr lang="en-US" sz="1944" dirty="0"/>
          </a:p>
        </p:txBody>
      </p:sp>
      <p:sp>
        <p:nvSpPr>
          <p:cNvPr id="20" name="Text 17"/>
          <p:cNvSpPr/>
          <p:nvPr/>
        </p:nvSpPr>
        <p:spPr>
          <a:xfrm>
            <a:off x="8018859" y="5813584"/>
            <a:ext cx="5755124" cy="395049"/>
          </a:xfrm>
          <a:prstGeom prst="rect">
            <a:avLst/>
          </a:prstGeom>
          <a:noFill/>
          <a:ln/>
        </p:spPr>
        <p:txBody>
          <a:bodyPr wrap="none" rtlCol="0" anchor="t"/>
          <a:lstStyle/>
          <a:p>
            <a:pPr algn="l" marL="342900" indent="-342900">
              <a:lnSpc>
                <a:spcPts val="3110"/>
              </a:lnSpc>
              <a:buSzPct val="100000"/>
              <a:buFont typeface="+mj-lt"/>
              <a:buAutoNum type="arabicPeriod" startAt="1"/>
            </a:pPr>
            <a:r>
              <a:rPr lang="en-US" sz="1944" dirty="0">
                <a:solidFill>
                  <a:srgbClr val="272525"/>
                </a:solidFill>
                <a:latin typeface="Montserrat" pitchFamily="34" charset="0"/>
                <a:ea typeface="Montserrat" pitchFamily="34" charset="-122"/>
                <a:cs typeface="Montserrat" pitchFamily="34" charset="-120"/>
              </a:rPr>
              <a:t>이미지를 한번 거친 후 작업하기 때문에 다소 느림</a:t>
            </a:r>
            <a:endParaRPr lang="en-US" sz="1944" dirty="0"/>
          </a:p>
        </p:txBody>
      </p:sp>
      <p:sp>
        <p:nvSpPr>
          <p:cNvPr id="21" name="Text 18"/>
          <p:cNvSpPr/>
          <p:nvPr/>
        </p:nvSpPr>
        <p:spPr>
          <a:xfrm>
            <a:off x="8018859" y="6294953"/>
            <a:ext cx="5755124" cy="395049"/>
          </a:xfrm>
          <a:prstGeom prst="rect">
            <a:avLst/>
          </a:prstGeom>
          <a:noFill/>
          <a:ln/>
        </p:spPr>
        <p:txBody>
          <a:bodyPr wrap="none" rtlCol="0" anchor="t"/>
          <a:lstStyle/>
          <a:p>
            <a:pPr algn="l" marL="342900" indent="-342900">
              <a:lnSpc>
                <a:spcPts val="3110"/>
              </a:lnSpc>
              <a:buSzPct val="100000"/>
              <a:buFont typeface="+mj-lt"/>
              <a:buAutoNum type="arabicPeriod" startAt="2"/>
            </a:pPr>
            <a:r>
              <a:rPr lang="en-US" sz="1944" dirty="0">
                <a:solidFill>
                  <a:srgbClr val="272525"/>
                </a:solidFill>
                <a:latin typeface="Montserrat" pitchFamily="34" charset="0"/>
                <a:ea typeface="Montserrat" pitchFamily="34" charset="-122"/>
                <a:cs typeface="Montserrat" pitchFamily="34" charset="-120"/>
              </a:rPr>
              <a:t>OCR 방식으로 인해 </a:t>
            </a:r>
            <a:pPr algn="l" indent="0" marL="0">
              <a:lnSpc>
                <a:spcPts val="3110"/>
              </a:lnSpc>
              <a:buNone/>
            </a:pPr>
            <a:r>
              <a:rPr lang="en-US" sz="1944" b="1" dirty="0">
                <a:solidFill>
                  <a:srgbClr val="272525"/>
                </a:solidFill>
                <a:latin typeface="Montserrat" pitchFamily="34" charset="0"/>
                <a:ea typeface="Montserrat" pitchFamily="34" charset="-122"/>
                <a:cs typeface="Montserrat" pitchFamily="34" charset="-120"/>
              </a:rPr>
              <a:t>낮은 정확도</a:t>
            </a:r>
            <a:endParaRPr lang="en-US" sz="1944" dirty="0"/>
          </a:p>
        </p:txBody>
      </p:sp>
      <p:sp>
        <p:nvSpPr>
          <p:cNvPr id="22" name="Text 19"/>
          <p:cNvSpPr/>
          <p:nvPr/>
        </p:nvSpPr>
        <p:spPr>
          <a:xfrm>
            <a:off x="7623929" y="6912173"/>
            <a:ext cx="6150054" cy="395049"/>
          </a:xfrm>
          <a:prstGeom prst="rect">
            <a:avLst/>
          </a:prstGeom>
          <a:noFill/>
          <a:ln/>
        </p:spPr>
        <p:txBody>
          <a:bodyPr wrap="none" rtlCol="0" anchor="t"/>
          <a:lstStyle/>
          <a:p>
            <a:pPr indent="0" marL="0">
              <a:lnSpc>
                <a:spcPts val="3110"/>
              </a:lnSpc>
              <a:buNone/>
            </a:pPr>
            <a:endParaRPr lang="en-US" sz="1944"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2024-07-22T07:36:18Z</dcterms:created>
  <dcterms:modified xsi:type="dcterms:W3CDTF">2024-07-22T07:36:18Z</dcterms:modified>
</cp:coreProperties>
</file>